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</p:sldIdLst>
  <p:sldSz cy="6858000" cx="12192000"/>
  <p:notesSz cx="6858000" cy="9144000"/>
  <p:embeddedFontLst>
    <p:embeddedFont>
      <p:font typeface="Play"/>
      <p:regular r:id="rId28"/>
      <p:bold r:id="rId29"/>
    </p:embeddedFont>
    <p:embeddedFont>
      <p:font typeface="Helvetica Neue"/>
      <p:regular r:id="rId30"/>
      <p:bold r:id="rId31"/>
      <p:italic r:id="rId32"/>
      <p:boldItalic r:id="rId33"/>
    </p:embeddedFont>
    <p:embeddedFont>
      <p:font typeface="Crimson Text"/>
      <p:regular r:id="rId34"/>
      <p:bold r:id="rId35"/>
      <p:italic r:id="rId36"/>
      <p:boldItalic r:id="rId3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38" roundtripDataSignature="AMtx7mhBLXqfHe4Ais6z0dfYVU+ze8Mw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font" Target="fonts/Play-regular.fntdata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font" Target="fonts/Play-bold.fnt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font" Target="fonts/HelveticaNeue-bold.fntdata"/><Relationship Id="rId30" Type="http://schemas.openxmlformats.org/officeDocument/2006/relationships/font" Target="fonts/HelveticaNeue-regular.fntdata"/><Relationship Id="rId11" Type="http://schemas.openxmlformats.org/officeDocument/2006/relationships/slide" Target="slides/slide7.xml"/><Relationship Id="rId33" Type="http://schemas.openxmlformats.org/officeDocument/2006/relationships/font" Target="fonts/HelveticaNeue-boldItalic.fntdata"/><Relationship Id="rId10" Type="http://schemas.openxmlformats.org/officeDocument/2006/relationships/slide" Target="slides/slide6.xml"/><Relationship Id="rId32" Type="http://schemas.openxmlformats.org/officeDocument/2006/relationships/font" Target="fonts/HelveticaNeue-italic.fntdata"/><Relationship Id="rId13" Type="http://schemas.openxmlformats.org/officeDocument/2006/relationships/slide" Target="slides/slide9.xml"/><Relationship Id="rId35" Type="http://schemas.openxmlformats.org/officeDocument/2006/relationships/font" Target="fonts/CrimsonText-bold.fntdata"/><Relationship Id="rId12" Type="http://schemas.openxmlformats.org/officeDocument/2006/relationships/slide" Target="slides/slide8.xml"/><Relationship Id="rId34" Type="http://schemas.openxmlformats.org/officeDocument/2006/relationships/font" Target="fonts/CrimsonText-regular.fntdata"/><Relationship Id="rId15" Type="http://schemas.openxmlformats.org/officeDocument/2006/relationships/slide" Target="slides/slide11.xml"/><Relationship Id="rId37" Type="http://schemas.openxmlformats.org/officeDocument/2006/relationships/font" Target="fonts/CrimsonText-boldItalic.fntdata"/><Relationship Id="rId14" Type="http://schemas.openxmlformats.org/officeDocument/2006/relationships/slide" Target="slides/slide10.xml"/><Relationship Id="rId36" Type="http://schemas.openxmlformats.org/officeDocument/2006/relationships/font" Target="fonts/CrimsonText-italic.fntdata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38" Type="http://customschemas.google.com/relationships/presentationmetadata" Target="metadata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" name="Google Shape;218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1" name="Google Shape;261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1" name="Google Shape;291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" name="Google Shape;301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g2ce2633f516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1" name="Google Shape;311;g2ce2633f51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llede med billedtekst" type="picTx">
  <p:cSld name="PICTURE_WITH_CAPTION_TEX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4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14" name="Google Shape;14;p24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5" name="Google Shape;15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slide" type="title">
  <p:cSld name="TITL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1" name="Google Shape;21;p2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 og indholdsobjekt" type="obj">
  <p:cSld name="OBJEC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2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fsnitsoverskrift" type="secHead">
  <p:cSld name="SECTION_HEADER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2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2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/>
        </p:txBody>
      </p:sp>
      <p:sp>
        <p:nvSpPr>
          <p:cNvPr id="33" name="Google Shape;33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o indholdsobjekter" type="twoObj">
  <p:cSld name="TWO_OBJECTS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9" name="Google Shape;39;p2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ammenligning" type="twoTxTwoObj">
  <p:cSld name="TWO_OBJECTS_WITH_TEXT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2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6" name="Google Shape;46;p2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7" name="Google Shape;47;p2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2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2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2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un titel" type="titleOnly">
  <p:cSld name="TITLE_ONLY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3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3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3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om" type="blank">
  <p:cSld name="BLANK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3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dhold med billedtekst" type="objTx">
  <p:cSld name="OBJECT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4" name="Google Shape;64;p3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 og lodret teks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3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odret titel og teks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4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4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b="0" i="0" sz="44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8.png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6.jpg"/><Relationship Id="rId4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g"/><Relationship Id="rId4" Type="http://schemas.openxmlformats.org/officeDocument/2006/relationships/hyperlink" Target="https://vimeo.com/935760515?share=copy" TargetMode="External"/><Relationship Id="rId5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Relationship Id="rId4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Relationship Id="rId4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jpg"/><Relationship Id="rId4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jpg"/><Relationship Id="rId4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jpg"/><Relationship Id="rId4" Type="http://schemas.openxmlformats.org/officeDocument/2006/relationships/hyperlink" Target="https://dev.nytaenk.dk/explainer-de-tre-former-for-genbrug-af-byggematerialer/" TargetMode="External"/><Relationship Id="rId5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9.png"/><Relationship Id="rId4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7.jpg"/><Relationship Id="rId4" Type="http://schemas.openxmlformats.org/officeDocument/2006/relationships/image" Target="../media/image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jpg"/><Relationship Id="rId4" Type="http://schemas.openxmlformats.org/officeDocument/2006/relationships/hyperlink" Target="https://nytaenk.dk/indblik-i-elevopgave-sadan-kan-man-lave-en-lampe-af-kasserede-materialer-2/" TargetMode="External"/><Relationship Id="rId5" Type="http://schemas.openxmlformats.org/officeDocument/2006/relationships/image" Target="../media/image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8.png"/><Relationship Id="rId4" Type="http://schemas.openxmlformats.org/officeDocument/2006/relationships/image" Target="../media/image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jpg"/><Relationship Id="rId4" Type="http://schemas.openxmlformats.org/officeDocument/2006/relationships/image" Target="../media/image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3.jpg"/><Relationship Id="rId4" Type="http://schemas.openxmlformats.org/officeDocument/2006/relationships/image" Target="../media/image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1.jpg"/><Relationship Id="rId4" Type="http://schemas.openxmlformats.org/officeDocument/2006/relationships/image" Target="../media/image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9.png"/><Relationship Id="rId4" Type="http://schemas.openxmlformats.org/officeDocument/2006/relationships/hyperlink" Target="https://www.dr.dk/nyheder/indland/byggematerialer-faar-nyt-liv-nu-skal-mursten-og-beton-genbruges" TargetMode="External"/><Relationship Id="rId5" Type="http://schemas.openxmlformats.org/officeDocument/2006/relationships/image" Target="../media/image2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7.png"/><Relationship Id="rId4" Type="http://schemas.openxmlformats.org/officeDocument/2006/relationships/hyperlink" Target="https://nytaenk.dk/opinion-genbrug-af-trae-er-godt-for-bade-klimaet-og-budgettet/" TargetMode="External"/><Relationship Id="rId5" Type="http://schemas.openxmlformats.org/officeDocument/2006/relationships/image" Target="../media/image2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5.jpg"/><Relationship Id="rId4" Type="http://schemas.openxmlformats.org/officeDocument/2006/relationships/image" Target="../media/image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3.jpg"/><Relationship Id="rId4" Type="http://schemas.openxmlformats.org/officeDocument/2006/relationships/hyperlink" Target="https://www.nyheder.aau.dk/2020/nyhed/hvor-meget-co2-kan-man-potentielt-spare-ved-at-genanvende-byggematerialer-.cid458586" TargetMode="External"/><Relationship Id="rId5" Type="http://schemas.openxmlformats.org/officeDocument/2006/relationships/hyperlink" Target="https://www.nyheder.aau.dk/2020/nyhed/hvor-meget-co2-kan-man-potentielt-spare-ved-at-genanvende-byggematerialer-.cid458586" TargetMode="External"/><Relationship Id="rId6" Type="http://schemas.openxmlformats.org/officeDocument/2006/relationships/image" Target="../media/image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1.jpg"/><Relationship Id="rId4" Type="http://schemas.openxmlformats.org/officeDocument/2006/relationships/hyperlink" Target="https://nytaenk.dk/pa-rundtur-i-ku-lighthouse-med-mobelsnedker-jim-gram/" TargetMode="External"/><Relationship Id="rId5" Type="http://schemas.openxmlformats.org/officeDocument/2006/relationships/image" Target="../media/image2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5.jpg"/><Relationship Id="rId4" Type="http://schemas.openxmlformats.org/officeDocument/2006/relationships/image" Target="../media/image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6" Type="http://schemas.openxmlformats.org/officeDocument/2006/relationships/image" Target="../media/image22.png"/><Relationship Id="rId7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person, fodtøj, personer/mennesker&#10;&#10;Beskrivelsen er genereret automatisk" id="85" name="Google Shape;85;p1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10344" r="10343" t="0"/>
          <a:stretch/>
        </p:blipFill>
        <p:spPr>
          <a:xfrm>
            <a:off x="2522358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/>
          <p:nvPr/>
        </p:nvSpPr>
        <p:spPr>
          <a:xfrm>
            <a:off x="0" y="0"/>
            <a:ext cx="7066978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 txBox="1"/>
          <p:nvPr>
            <p:ph type="title"/>
          </p:nvPr>
        </p:nvSpPr>
        <p:spPr>
          <a:xfrm>
            <a:off x="952228" y="743447"/>
            <a:ext cx="3973385" cy="369202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Helvetica Neue"/>
              <a:buNone/>
            </a:pPr>
            <a:r>
              <a:rPr b="1" lang="en-US" sz="30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BYG MED AFFALD</a:t>
            </a:r>
            <a:endParaRPr b="1" sz="30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Helvetica Neue"/>
              <a:buNone/>
            </a:pPr>
            <a:r>
              <a:rPr b="1" lang="en-US" sz="30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GF1</a:t>
            </a:r>
            <a:endParaRPr b="1" sz="30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8" name="Google Shape;88;p1"/>
          <p:cNvSpPr txBox="1"/>
          <p:nvPr>
            <p:ph idx="1" type="body"/>
          </p:nvPr>
        </p:nvSpPr>
        <p:spPr>
          <a:xfrm>
            <a:off x="952229" y="4629234"/>
            <a:ext cx="3973386" cy="14853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None/>
            </a:pPr>
            <a:r>
              <a:rPr lang="en-US" sz="20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BYG EN MINI-KONSTRUKTION AF SKRALD</a:t>
            </a:r>
            <a:endParaRPr sz="20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89" name="Google Shape;89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hjul, udendørs, dæk, Bildel&#10;&#10;Beskrivelsen er genereret automatisk" id="95" name="Google Shape;95;p2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1" l="7998" r="1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2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2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4572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ET HUS AF SKRALD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lay"/>
              <a:buNone/>
            </a:pPr>
            <a:r>
              <a:t/>
            </a:r>
            <a:endParaRPr b="1" sz="25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8" name="Google Shape;98;p2"/>
          <p:cNvSpPr txBox="1"/>
          <p:nvPr>
            <p:ph idx="1" type="body"/>
          </p:nvPr>
        </p:nvSpPr>
        <p:spPr>
          <a:xfrm>
            <a:off x="838200" y="1892801"/>
            <a:ext cx="3822300" cy="374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220980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Affald er ting, mennesker skiller sig af med. </a:t>
            </a:r>
            <a:endParaRPr>
              <a:solidFill>
                <a:schemeClr val="accent3"/>
              </a:solidFill>
            </a:endParaRPr>
          </a:p>
          <a:p>
            <a:pPr indent="-22098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Noget de ikke har brug for længere. </a:t>
            </a:r>
            <a:endParaRPr/>
          </a:p>
          <a:p>
            <a:pPr indent="-22098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Det kunne for eksempel være gamle papkasser, kartoner fra fødevarer, møbler der er gået halvt i stykker eller gammel elektronik.</a:t>
            </a:r>
            <a:endParaRPr/>
          </a:p>
          <a:p>
            <a:pPr indent="-13462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Kan du komme med andre eksempler på affald?</a:t>
            </a: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9398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99" name="Google Shape;99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2"/>
          <p:cNvSpPr txBox="1"/>
          <p:nvPr/>
        </p:nvSpPr>
        <p:spPr>
          <a:xfrm>
            <a:off x="7358911" y="6372447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800" u="none" cap="none" strike="noStrike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2011 - EP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ræ, tøj, person, udendørs&#10;&#10;Beskrivelsen er genereret automatisk" id="106" name="Google Shape;106;p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2482" r="18209" t="0"/>
          <a:stretch/>
        </p:blipFill>
        <p:spPr>
          <a:xfrm>
            <a:off x="2522356" y="10"/>
            <a:ext cx="9669642" cy="6857991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3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3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"B" HAR BYGGET ET HUS AF SKRALD</a:t>
            </a:r>
            <a:endParaRPr/>
          </a:p>
        </p:txBody>
      </p:sp>
      <p:sp>
        <p:nvSpPr>
          <p:cNvPr id="109" name="Google Shape;109;p3"/>
          <p:cNvSpPr txBox="1"/>
          <p:nvPr>
            <p:ph idx="1" type="body"/>
          </p:nvPr>
        </p:nvSpPr>
        <p:spPr>
          <a:xfrm>
            <a:off x="838200" y="2434201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5750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96B24"/>
              </a:buClr>
              <a:buSzPts val="1600"/>
              <a:buChar char="•"/>
            </a:pPr>
            <a:r>
              <a:rPr lang="en-US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Indien har en mand ved navn "B" taget budskabet til ekstremer. </a:t>
            </a:r>
            <a:endParaRPr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8575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196B24"/>
              </a:buClr>
              <a:buSzPts val="1600"/>
              <a:buChar char="•"/>
            </a:pPr>
            <a:r>
              <a:rPr lang="en-US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Han har nemlig bygget hele sit hus af affald, som han har fundet i nærområdet.</a:t>
            </a:r>
            <a:endParaRPr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</a:pPr>
            <a:r>
              <a:t/>
            </a:r>
            <a:endParaRPr b="1" sz="10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</a:pPr>
            <a:r>
              <a:rPr b="1" lang="en-US" sz="18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Se </a:t>
            </a:r>
            <a:r>
              <a:rPr b="1" lang="en-US" sz="1800" u="sng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  <a:extLst>
                  <a:ext uri="http://customooxmlschemas.google.com/">
                    <go:slidesCustomData xmlns:go="http://customooxmlschemas.google.com/" textRoundtripDataId="0"/>
                  </a:ext>
                </a:extLst>
              </a:rPr>
              <a:t>video</a:t>
            </a:r>
            <a:endParaRPr b="1" sz="18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10" name="Google Shape;110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302789" y="6100572"/>
            <a:ext cx="1884405" cy="7549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plante, udendørs, person&#10;&#10;Beskrivelsen er genereret automatisk" id="116" name="Google Shape;116;p4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5826" r="14862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4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4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DISKUSSION I PLENUM</a:t>
            </a:r>
            <a:endParaRPr sz="2500">
              <a:solidFill>
                <a:schemeClr val="accent3"/>
              </a:solidFill>
            </a:endParaRPr>
          </a:p>
        </p:txBody>
      </p:sp>
      <p:sp>
        <p:nvSpPr>
          <p:cNvPr id="119" name="Google Shape;119;p4"/>
          <p:cNvSpPr txBox="1"/>
          <p:nvPr>
            <p:ph idx="1" type="body"/>
          </p:nvPr>
        </p:nvSpPr>
        <p:spPr>
          <a:xfrm>
            <a:off x="838150" y="2024376"/>
            <a:ext cx="3822300" cy="374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127000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Hvilke ting har "B" brugt i sit hus?</a:t>
            </a:r>
            <a:endParaRPr/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Hvorfor kalder han det “Trash Mahal”?</a:t>
            </a:r>
            <a:endParaRPr/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Kan du komme på eksempler, </a:t>
            </a:r>
            <a:b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hvor han har genbrugt enten direkte eller ved at lave om på materialerne? </a:t>
            </a:r>
            <a:endParaRPr/>
          </a:p>
          <a:p>
            <a:pPr indent="10160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20" name="Google Shape;120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indendørs, mur, tøj, møbel&#10;&#10;Beskrivelsen er genereret automatisk" id="126" name="Google Shape;126;p5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8027" r="12660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5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5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OPGAVE</a:t>
            </a:r>
            <a:endParaRPr sz="25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9" name="Google Shape;129;p5"/>
          <p:cNvSpPr txBox="1"/>
          <p:nvPr>
            <p:ph idx="1" type="body"/>
          </p:nvPr>
        </p:nvSpPr>
        <p:spPr>
          <a:xfrm>
            <a:off x="838200" y="2093326"/>
            <a:ext cx="3822300" cy="374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E885B"/>
              </a:buClr>
              <a:buSzPct val="100000"/>
              <a:buNone/>
            </a:pPr>
            <a:r>
              <a:rPr b="1" lang="en-US">
                <a:solidFill>
                  <a:srgbClr val="3E88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dette forløb skal I lave jeres egen mini-konstruktion af skrald! Det kunne være et hundehus, en garage eller et anneks. </a:t>
            </a:r>
            <a:endParaRPr b="1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8575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3E885B"/>
              </a:buClr>
              <a:buSzPct val="100000"/>
              <a:buFont typeface="Arial"/>
              <a:buChar char="•"/>
            </a:pPr>
            <a:r>
              <a:rPr lang="en-US">
                <a:solidFill>
                  <a:srgbClr val="3E88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Hvilke typer af affald kunne være relevante at bruge for, at konstruktionen både er solid og nogenlunde flot at se på?</a:t>
            </a:r>
            <a:endParaRPr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3E885B"/>
              </a:buClr>
              <a:buSzPct val="100000"/>
              <a:buNone/>
            </a:pPr>
            <a:r>
              <a:rPr b="1" lang="en-US" sz="1800">
                <a:solidFill>
                  <a:srgbClr val="3E88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Det kan I allerede nu gå i gang med at overveje…</a:t>
            </a:r>
            <a:endParaRPr b="1" sz="18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br>
              <a:rPr lang="en-US"/>
            </a:br>
            <a:endParaRPr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30" name="Google Shape;130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6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ingeniørarbejde, person, menneske&#10;&#10;Beskrivelsen er genereret automatisk" id="136" name="Google Shape;136;p6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3118" r="3118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6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6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2. GULD PÅ GENBRUGSSTATIONER </a:t>
            </a:r>
            <a:endParaRPr/>
          </a:p>
        </p:txBody>
      </p:sp>
      <p:sp>
        <p:nvSpPr>
          <p:cNvPr id="139" name="Google Shape;139;p6"/>
          <p:cNvSpPr txBox="1"/>
          <p:nvPr>
            <p:ph idx="1" type="body"/>
          </p:nvPr>
        </p:nvSpPr>
        <p:spPr>
          <a:xfrm>
            <a:off x="838200" y="1713549"/>
            <a:ext cx="4808654" cy="51368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20000"/>
          </a:bodyPr>
          <a:lstStyle/>
          <a:p>
            <a:pPr indent="0" lvl="0" marL="0" rtl="0" algn="l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Vi har godt 350 genbrugsstationer i Danmark. </a:t>
            </a:r>
            <a:endParaRPr sz="10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Her ender alt fra træ over gips til gamle kartoner. </a:t>
            </a:r>
            <a:endParaRPr/>
          </a:p>
          <a:p>
            <a:pPr indent="-228600" lvl="0" marL="28575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Brændbart affald kan gå til forbrændingsanlæg, hvor det omdannes til elektricitet gennem forbrænding.</a:t>
            </a:r>
            <a:endParaRPr>
              <a:solidFill>
                <a:schemeClr val="accent3"/>
              </a:solidFill>
            </a:endParaRPr>
          </a:p>
          <a:p>
            <a:pPr indent="-228600" lvl="0" marL="28575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Og lossepladserne opsamler de ting, der kan være sundhedsskadelige at afbrænde (deponi).</a:t>
            </a:r>
            <a:endParaRPr/>
          </a:p>
          <a:p>
            <a:pPr indent="0" lvl="0" marL="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Brug 15 minutter på at google:</a:t>
            </a:r>
            <a:endParaRPr sz="18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Normalt affald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Brændbart affald </a:t>
            </a:r>
            <a:endParaRPr/>
          </a:p>
          <a:p>
            <a:pPr indent="-228600" lvl="0" marL="28575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Deponi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Forklar forskellen på affaldstyperne</a:t>
            </a:r>
            <a:r>
              <a:rPr b="1" i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.</a:t>
            </a:r>
            <a:endParaRPr sz="18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br>
              <a:rPr lang="en-US" sz="1000"/>
            </a:br>
            <a:br>
              <a:rPr lang="en-US" sz="1000"/>
            </a:br>
            <a:endParaRPr sz="10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40" name="Google Shape;140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6"/>
          <p:cNvSpPr txBox="1"/>
          <p:nvPr/>
        </p:nvSpPr>
        <p:spPr>
          <a:xfrm>
            <a:off x="6909981" y="6360633"/>
            <a:ext cx="2743200" cy="4924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2020 - Source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7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jord, udendørs, fodtøj&#10;&#10;Beskrivelsen er genereret automatisk" id="147" name="Google Shape;147;p7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0" r="6237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7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7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BESØG</a:t>
            </a:r>
            <a:endParaRPr b="1" sz="25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0" name="Google Shape;150;p7"/>
          <p:cNvSpPr txBox="1"/>
          <p:nvPr>
            <p:ph idx="1" type="body"/>
          </p:nvPr>
        </p:nvSpPr>
        <p:spPr>
          <a:xfrm>
            <a:off x="838200" y="2113351"/>
            <a:ext cx="3822300" cy="374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</a:pP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Hvad kan vi lære af besøg på genbrugsstationen?</a:t>
            </a:r>
            <a:endParaRPr/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Omkring hvordan de sorterer affald?</a:t>
            </a:r>
            <a:endParaRPr/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Hvordan de forsøger at genbruge affald?</a:t>
            </a:r>
            <a:endParaRPr/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Og hvilke typer af affald, der er meget af?</a:t>
            </a:r>
            <a:endParaRPr/>
          </a:p>
          <a:p>
            <a:pPr indent="12700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51" name="Google Shape;151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7"/>
          <p:cNvSpPr txBox="1"/>
          <p:nvPr/>
        </p:nvSpPr>
        <p:spPr>
          <a:xfrm>
            <a:off x="7217144" y="6372447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2020 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8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udendørs, sky, natur, bjerg&#10;&#10;Beskrivelsen er genereret automatisk" id="158" name="Google Shape;158;p8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-1" l="2942" r="2940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8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8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 TRE FORMER FOR GENBRUG</a:t>
            </a:r>
            <a:endParaRPr/>
          </a:p>
        </p:txBody>
      </p:sp>
      <p:sp>
        <p:nvSpPr>
          <p:cNvPr id="161" name="Google Shape;161;p8"/>
          <p:cNvSpPr txBox="1"/>
          <p:nvPr>
            <p:ph idx="1" type="body"/>
          </p:nvPr>
        </p:nvSpPr>
        <p:spPr>
          <a:xfrm>
            <a:off x="838200" y="2434201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Inden for byggeri kan man tale om tre former for genbrug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Læs om dem </a:t>
            </a:r>
            <a:r>
              <a:rPr b="1" lang="en-US" sz="1800" u="sng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her</a:t>
            </a:r>
            <a:endParaRPr sz="18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Overvej, hvilket ansvar tekniske faglærte har for at få genbrugt flere materialer. </a:t>
            </a:r>
            <a:endParaRPr/>
          </a:p>
          <a:p>
            <a:pPr indent="10160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62" name="Google Shape;162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8"/>
          <p:cNvSpPr txBox="1"/>
          <p:nvPr/>
        </p:nvSpPr>
        <p:spPr>
          <a:xfrm>
            <a:off x="7122633" y="6372447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Teknologisk Institut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9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affald, udendørs, forurening, Småsten/grus&#10;&#10;Beskrivelsen er genereret automatisk" id="169" name="Google Shape;169;p9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2" l="2766" r="2767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9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9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DISKUSSION I PLENUM</a:t>
            </a:r>
            <a:endParaRPr/>
          </a:p>
        </p:txBody>
      </p:sp>
      <p:sp>
        <p:nvSpPr>
          <p:cNvPr id="172" name="Google Shape;172;p9"/>
          <p:cNvSpPr txBox="1"/>
          <p:nvPr>
            <p:ph idx="1" type="body"/>
          </p:nvPr>
        </p:nvSpPr>
        <p:spPr>
          <a:xfrm>
            <a:off x="938450" y="2265026"/>
            <a:ext cx="3822300" cy="374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</a:pP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Kan du komme på eksempler hvor:</a:t>
            </a:r>
            <a:endParaRPr b="1" sz="18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Glas bliver genbrugt direkte?</a:t>
            </a:r>
            <a:endParaRPr/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Metal bliver forberedt til genbrug?</a:t>
            </a:r>
            <a:endParaRPr/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Plast bliver genanvendt?</a:t>
            </a:r>
            <a:endParaRPr/>
          </a:p>
          <a:p>
            <a:pPr indent="12700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73" name="Google Shape;173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9"/>
          <p:cNvSpPr txBox="1"/>
          <p:nvPr/>
        </p:nvSpPr>
        <p:spPr>
          <a:xfrm>
            <a:off x="7559749" y="6372447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2011 - EP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0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indendørs, menneske, person&#10;&#10;Beskrivelsen er genereret automatisk" id="180" name="Google Shape;180;p1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10344" r="10343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10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10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3. DEN INNOVATIVE SKRALDE-LAMPE</a:t>
            </a:r>
            <a:endParaRPr/>
          </a:p>
        </p:txBody>
      </p:sp>
      <p:sp>
        <p:nvSpPr>
          <p:cNvPr id="183" name="Google Shape;183;p10"/>
          <p:cNvSpPr txBox="1"/>
          <p:nvPr>
            <p:ph idx="1" type="body"/>
          </p:nvPr>
        </p:nvSpPr>
        <p:spPr>
          <a:xfrm>
            <a:off x="838200" y="1855317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20000"/>
          </a:bodyPr>
          <a:lstStyle/>
          <a:p>
            <a:pPr indent="0" lvl="0" marL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Direkte genbrug </a:t>
            </a:r>
            <a:endParaRPr sz="18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31" lvl="0" marL="28575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 sz="17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Et eksempel kan være en vinduesliste, der tages ud og sættes op i en ny karm.</a:t>
            </a:r>
            <a:endParaRPr/>
          </a:p>
          <a:p>
            <a:pPr indent="0" lvl="0" marL="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Forberedelse til genbrug </a:t>
            </a:r>
            <a:endParaRPr sz="18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31" lvl="0" marL="28575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 sz="17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Det sker, når for eksempel glas skal renses, slibes og bearbejdes for at bruges som spejle eller vægge.</a:t>
            </a:r>
            <a:endParaRPr/>
          </a:p>
          <a:p>
            <a:pPr indent="0" lvl="0" marL="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Genanvendelse</a:t>
            </a:r>
            <a:r>
              <a:rPr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endParaRPr/>
          </a:p>
          <a:p>
            <a:pPr indent="-228631" lvl="0" marL="28575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 sz="17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Genanvendelse kræver ofte nedknusning, som vi ser med beton.</a:t>
            </a:r>
            <a:endParaRPr/>
          </a:p>
          <a:p>
            <a:pPr indent="83629" lvl="0" marL="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17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84" name="Google Shape;184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1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indendørs, mur, tøj, møbel&#10;&#10;Beskrivelsen er genereret automatisk" id="190" name="Google Shape;190;p11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8027" r="12660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11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11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ELEVER LAVER LAMPE AF SKRALD</a:t>
            </a:r>
            <a:endParaRPr/>
          </a:p>
        </p:txBody>
      </p:sp>
      <p:sp>
        <p:nvSpPr>
          <p:cNvPr id="193" name="Google Shape;193;p11"/>
          <p:cNvSpPr txBox="1"/>
          <p:nvPr>
            <p:ph idx="1" type="body"/>
          </p:nvPr>
        </p:nvSpPr>
        <p:spPr>
          <a:xfrm>
            <a:off x="838200" y="1715217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1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196B24"/>
              </a:buClr>
              <a:buSzPct val="100000"/>
              <a:buFont typeface="Arial"/>
              <a:buChar char="•"/>
            </a:pPr>
            <a:r>
              <a:rPr lang="en-US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Det kræver kreativitet og innovation at lave noget brugbart ud af skrald.</a:t>
            </a:r>
            <a:endParaRPr>
              <a:solidFill>
                <a:srgbClr val="196B24"/>
              </a:solidFill>
            </a:endParaRPr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196B24"/>
              </a:buClr>
              <a:buSzPct val="100000"/>
              <a:buFont typeface="Arial"/>
              <a:buChar char="•"/>
            </a:pPr>
            <a:r>
              <a:rPr lang="en-US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Man skal være sikker på, at materialerne </a:t>
            </a:r>
            <a:r>
              <a:rPr b="1" lang="en-US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holder, er anvendelige og findes i nok mængder. </a:t>
            </a:r>
            <a:endParaRPr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571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lang="en-US" sz="18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Her er et eksempel på elev Casper Enggaard Pedersen og hans gruppe i faget ‘Bæredygtig Teknologi’ på skolen U/Nord, der på under én time lavede en lampe af ting fra skolens container. </a:t>
            </a:r>
            <a:endParaRPr>
              <a:solidFill>
                <a:srgbClr val="196B24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b="1" lang="en-US" sz="18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Se </a:t>
            </a:r>
            <a:r>
              <a:rPr b="1" lang="en-US" sz="1800" u="sng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video</a:t>
            </a:r>
            <a:br>
              <a:rPr lang="en-US" sz="11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 sz="11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94" name="Google Shape;194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2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fodtøj, menneske, person&#10;&#10;Beskrivelsen er genereret automatisk" id="200" name="Google Shape;200;p12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1672" r="18664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12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12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KLASSEOPGAVE</a:t>
            </a:r>
            <a:endParaRPr/>
          </a:p>
        </p:txBody>
      </p:sp>
      <p:sp>
        <p:nvSpPr>
          <p:cNvPr id="203" name="Google Shape;203;p12"/>
          <p:cNvSpPr txBox="1"/>
          <p:nvPr>
            <p:ph idx="1" type="body"/>
          </p:nvPr>
        </p:nvSpPr>
        <p:spPr>
          <a:xfrm>
            <a:off x="838200" y="1715217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/>
          </a:bodyPr>
          <a:lstStyle/>
          <a:p>
            <a:pPr indent="0" lvl="0" marL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På skralde-jagt!</a:t>
            </a:r>
            <a:endParaRPr sz="18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0503" lvl="0" marL="28575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 sz="17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Nu får I 20-30 minutter i grupper af tre til at finde kasserede materialer på skolen.</a:t>
            </a:r>
            <a:endParaRPr/>
          </a:p>
          <a:p>
            <a:pPr indent="-220503" lvl="0" marL="28575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 sz="17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Det kunne være i kantinen eller containerne.</a:t>
            </a:r>
            <a:endParaRPr sz="17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0503" lvl="0" marL="28575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 sz="17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Tag hvad I kan finde. </a:t>
            </a:r>
            <a:endParaRPr/>
          </a:p>
          <a:p>
            <a:pPr indent="-220503" lvl="0" marL="28575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b="1" lang="en-US" sz="17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Alt</a:t>
            </a:r>
            <a:r>
              <a:rPr lang="en-US" sz="17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hvad I finder, skal I bruge til at bygge jeres egen mini-konstruktion. </a:t>
            </a:r>
            <a:endParaRPr/>
          </a:p>
          <a:p>
            <a:pPr indent="0" lvl="0" marL="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Sæt igang!</a:t>
            </a:r>
            <a:br>
              <a:rPr lang="en-US" sz="1700"/>
            </a:br>
            <a:endParaRPr sz="17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204" name="Google Shape;204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3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Skraldecontainer, bygning, person&#10;&#10;Beskrivelsen er genereret automatisk" id="210" name="Google Shape;210;p1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0" r="6237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13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13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4. HUSHOLDNINGS- OG GENBRUGSAFFALD</a:t>
            </a:r>
            <a:endParaRPr/>
          </a:p>
        </p:txBody>
      </p:sp>
      <p:sp>
        <p:nvSpPr>
          <p:cNvPr id="213" name="Google Shape;213;p13"/>
          <p:cNvSpPr txBox="1"/>
          <p:nvPr>
            <p:ph idx="1" type="body"/>
          </p:nvPr>
        </p:nvSpPr>
        <p:spPr>
          <a:xfrm>
            <a:off x="838200" y="2434201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0000" lnSpcReduction="10000"/>
          </a:bodyPr>
          <a:lstStyle/>
          <a:p>
            <a:pPr indent="-220980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Både på dansk og globalt plan, bliver der smidt rigtig meget i skraldespanden. </a:t>
            </a:r>
            <a:endParaRPr>
              <a:solidFill>
                <a:schemeClr val="accent3"/>
              </a:solidFill>
            </a:endParaRPr>
          </a:p>
          <a:p>
            <a:pPr indent="-22098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Herhjemme smider hver dansker over 800 kilo husholdningsaffald ud om året, ifølge Danmarks Naturfredningsforening. </a:t>
            </a:r>
            <a:endParaRPr/>
          </a:p>
          <a:p>
            <a:pPr indent="-22098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Det er langt mere end i Indien, hvor tallet ligger på 45 kilo per person.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Hvordan kan vi “omdanne” affald til værdi?</a:t>
            </a:r>
            <a:endParaRPr sz="18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br>
              <a:rPr lang="en-US" sz="1400"/>
            </a:br>
            <a:br>
              <a:rPr lang="en-US" sz="1400"/>
            </a:br>
            <a:br>
              <a:rPr lang="en-US" sz="1400"/>
            </a:br>
            <a:endParaRPr sz="1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214" name="Google Shape;214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13"/>
          <p:cNvSpPr txBox="1"/>
          <p:nvPr/>
        </p:nvSpPr>
        <p:spPr>
          <a:xfrm>
            <a:off x="7388447" y="6372447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2020 - Source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4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indendørs, møbel, bord, tøj&#10;&#10;Beskrivelsen er genereret automatisk" id="221" name="Google Shape;221;p14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9678" r="11010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14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14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TILBAGE TIL "B" FRA INDIEN</a:t>
            </a:r>
            <a:endParaRPr/>
          </a:p>
        </p:txBody>
      </p:sp>
      <p:sp>
        <p:nvSpPr>
          <p:cNvPr id="224" name="Google Shape;224;p14"/>
          <p:cNvSpPr txBox="1"/>
          <p:nvPr>
            <p:ph idx="1" type="body"/>
          </p:nvPr>
        </p:nvSpPr>
        <p:spPr>
          <a:xfrm>
            <a:off x="838200" y="1831975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2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B’s hjemsted Auroville, en alternativ by ved vandet, bruger beboerne naturlige materialer som mudder, kalk og nedfaldne træer samt affald til at bygge deres huse.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 stræber efter </a:t>
            </a:r>
            <a:r>
              <a:rPr b="1" i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ikke</a:t>
            </a: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at forbruge “nye” produkter. </a:t>
            </a:r>
            <a:endParaRPr/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 bruger ganske almindeligt husholdningsaffald. </a:t>
            </a:r>
            <a:endParaRPr/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Ting man finder i de fleste hjem - som flasker, emballage fra mad og gamle videobånd.</a:t>
            </a: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Danmark inddeler vi husholdningsaffald i 10 sorterings-grupper - kan I sige nogle af dem?</a:t>
            </a:r>
            <a:endParaRPr b="1"/>
          </a:p>
        </p:txBody>
      </p:sp>
      <p:pic>
        <p:nvPicPr>
          <p:cNvPr descr="Et billede, der indeholder Grafik, Font/skrifttype, tekst, grafisk design&#10;&#10;Beskrivelsen er genereret automatisk" id="225" name="Google Shape;225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5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fodtøj, person, maskine&#10;&#10;Beskrivelsen er genereret automatisk" id="231" name="Google Shape;231;p15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1186" r="5050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15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15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 10 SORTERINGS-GRUPPER</a:t>
            </a:r>
            <a:endParaRPr sz="3100"/>
          </a:p>
        </p:txBody>
      </p:sp>
      <p:sp>
        <p:nvSpPr>
          <p:cNvPr id="234" name="Google Shape;234;p15"/>
          <p:cNvSpPr txBox="1"/>
          <p:nvPr>
            <p:ph idx="1" type="body"/>
          </p:nvPr>
        </p:nvSpPr>
        <p:spPr>
          <a:xfrm>
            <a:off x="838200" y="2434201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857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Plast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Mad- og </a:t>
            </a: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drikke kartoner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Metal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Papir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Glas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Pap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Mad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Restaffald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Farligt affald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Tekstiler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10160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35" name="Google Shape;235;p15"/>
          <p:cNvSpPr txBox="1"/>
          <p:nvPr/>
        </p:nvSpPr>
        <p:spPr>
          <a:xfrm>
            <a:off x="7038201" y="1701617"/>
            <a:ext cx="4716000" cy="2862900"/>
          </a:xfrm>
          <a:prstGeom prst="rect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Større virksomheder og producenter skiller sig desuden af med større - og meget brugbart - bygge- og anlægsaffald.</a:t>
            </a:r>
            <a:endParaRPr sz="180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br>
              <a:rPr lang="en-US" sz="18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Det kan være alt fra </a:t>
            </a:r>
            <a:r>
              <a:rPr b="1"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asfalt og beton</a:t>
            </a:r>
            <a:r>
              <a:rPr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over </a:t>
            </a:r>
            <a:r>
              <a:rPr b="1"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ledninger</a:t>
            </a:r>
            <a:r>
              <a:rPr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til </a:t>
            </a:r>
            <a:r>
              <a:rPr b="1"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jern og fliser</a:t>
            </a:r>
            <a:r>
              <a:rPr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, der er blevet afmonteret.</a:t>
            </a:r>
            <a:endParaRPr sz="18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236" name="Google Shape;236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15"/>
          <p:cNvSpPr txBox="1"/>
          <p:nvPr/>
        </p:nvSpPr>
        <p:spPr>
          <a:xfrm>
            <a:off x="7559749" y="6372447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2020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6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indendørs, mur, person&#10;&#10;Beskrivelsen er genereret automatisk" id="243" name="Google Shape;243;p16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775" r="15913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16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16"/>
          <p:cNvSpPr txBox="1"/>
          <p:nvPr>
            <p:ph type="title"/>
          </p:nvPr>
        </p:nvSpPr>
        <p:spPr>
          <a:xfrm>
            <a:off x="838200" y="-1108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OPGAVE</a:t>
            </a:r>
            <a:endParaRPr/>
          </a:p>
        </p:txBody>
      </p:sp>
      <p:sp>
        <p:nvSpPr>
          <p:cNvPr id="246" name="Google Shape;246;p16"/>
          <p:cNvSpPr txBox="1"/>
          <p:nvPr>
            <p:ph idx="1" type="body"/>
          </p:nvPr>
        </p:nvSpPr>
        <p:spPr>
          <a:xfrm>
            <a:off x="838200" y="1406387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</a:pP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Skitse-tid!</a:t>
            </a:r>
            <a:endParaRPr sz="18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Nu skal I lave og præsentere jeres skitser - over en valgfri mini-konstruktion.</a:t>
            </a:r>
            <a:endParaRPr/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får feedback, som kan bruges i den endelige prototype.</a:t>
            </a:r>
            <a:endParaRPr/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Husk at notere jeres materialer, ideer og erfaringer med materialerne i jeres logbog. </a:t>
            </a:r>
            <a:endParaRPr/>
          </a:p>
          <a:p>
            <a:pPr indent="12700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sz="20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247" name="Google Shape;247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7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brandmand, Personlige værnemidler, motorcykel, person&#10;&#10;Beskrivelsen er genereret automatisk" id="253" name="Google Shape;253;p17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-1" l="0" r="6587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17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17"/>
          <p:cNvSpPr txBox="1"/>
          <p:nvPr>
            <p:ph type="title"/>
          </p:nvPr>
        </p:nvSpPr>
        <p:spPr>
          <a:xfrm>
            <a:off x="757975" y="240196"/>
            <a:ext cx="3822300" cy="1899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5. DYRT AT FORURENE - BILLIGERE AT GENBRUGE</a:t>
            </a:r>
            <a:endParaRPr/>
          </a:p>
        </p:txBody>
      </p:sp>
      <p:sp>
        <p:nvSpPr>
          <p:cNvPr id="256" name="Google Shape;256;p17"/>
          <p:cNvSpPr txBox="1"/>
          <p:nvPr>
            <p:ph idx="1" type="body"/>
          </p:nvPr>
        </p:nvSpPr>
        <p:spPr>
          <a:xfrm>
            <a:off x="838200" y="2262415"/>
            <a:ext cx="3822300" cy="374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-228600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Affald kan forurene jorden, udlede CO2 ved forbrænding og skade naturen, hvis det ikke bortskaffes korrekt. </a:t>
            </a:r>
            <a:endParaRPr>
              <a:solidFill>
                <a:schemeClr val="accent3"/>
              </a:solidFill>
            </a:endParaRPr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dag skal producenter derfor betale en afgift til staten for at deponere byggeaffald.</a:t>
            </a:r>
            <a:endParaRPr/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Der vil også komme flere CO2-afgifter og regulativer på produktion og nye byggeprojekter, især fra EU.</a:t>
            </a:r>
            <a:endParaRPr/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Og Folketinget </a:t>
            </a:r>
            <a:r>
              <a:rPr b="1" lang="en-US" u="sng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vedtog</a:t>
            </a: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</a:t>
            </a: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marts 2024, at byggebranchen nu skal udarbejde en plan for genbrug af materialer ved nedrivning af alle større bygninger på 250 kvadratmeter eller derover.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br>
              <a:rPr lang="en-US" sz="1100"/>
            </a:br>
            <a:br>
              <a:rPr lang="en-US" sz="1100"/>
            </a:br>
            <a:br>
              <a:rPr lang="en-US" sz="1100"/>
            </a:b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257" name="Google Shape;257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17"/>
          <p:cNvSpPr txBox="1"/>
          <p:nvPr/>
        </p:nvSpPr>
        <p:spPr>
          <a:xfrm>
            <a:off x="7559749" y="6372447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2020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8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person, byggearbejde, træ&#10;&#10;Beskrivelsen er genereret automatisk" id="264" name="Google Shape;264;p18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9815" r="9816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18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18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BÆREDYGTIGT GENBRUG SOM DRIVKRAFT FRA STUDIESTART</a:t>
            </a:r>
            <a:endParaRPr/>
          </a:p>
        </p:txBody>
      </p:sp>
      <p:sp>
        <p:nvSpPr>
          <p:cNvPr id="267" name="Google Shape;267;p18"/>
          <p:cNvSpPr txBox="1"/>
          <p:nvPr>
            <p:ph idx="1" type="body"/>
          </p:nvPr>
        </p:nvSpPr>
        <p:spPr>
          <a:xfrm>
            <a:off x="838200" y="2264296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lvetica Neue"/>
              <a:buChar char="●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Frederik Kræmmer Andreasen er tidligere elev ved GF1 på erhvervsskolen U/Nord i Hillerød. </a:t>
            </a:r>
            <a:endParaRPr sz="1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6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Helvetica Neue"/>
              <a:buChar char="●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Han har skrevet en opinions-artikel om sin egen motivation til at genbruge - og spare penge ved at det - når han engang skal ud og drive tømrervirksomhed. </a:t>
            </a:r>
            <a:endParaRPr sz="1400"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</a:pP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Læs Frederiks </a:t>
            </a:r>
            <a:r>
              <a:rPr b="1" lang="en-US" sz="1800" u="sng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opinion</a:t>
            </a: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.</a:t>
            </a:r>
            <a:br>
              <a:rPr lang="en-US">
                <a:latin typeface="Helvetica Neue"/>
                <a:ea typeface="Helvetica Neue"/>
                <a:cs typeface="Helvetica Neue"/>
                <a:sym typeface="Helvetica Neue"/>
              </a:rPr>
            </a:br>
            <a:br>
              <a:rPr lang="en-US">
                <a:latin typeface="Helvetica Neue"/>
                <a:ea typeface="Helvetica Neue"/>
                <a:cs typeface="Helvetica Neue"/>
                <a:sym typeface="Helvetica Neue"/>
              </a:rPr>
            </a:b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268" name="Google Shape;268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9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egneserie, skitse, tegning, clipart&#10;&#10;Beskrivelsen er genereret automatisk" id="274" name="Google Shape;274;p19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0" r="0" t="18008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19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p19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DISKUSSION I PLENUM</a:t>
            </a:r>
            <a:endParaRPr/>
          </a:p>
        </p:txBody>
      </p:sp>
      <p:sp>
        <p:nvSpPr>
          <p:cNvPr id="277" name="Google Shape;277;p19"/>
          <p:cNvSpPr txBox="1"/>
          <p:nvPr>
            <p:ph idx="1" type="body"/>
          </p:nvPr>
        </p:nvSpPr>
        <p:spPr>
          <a:xfrm>
            <a:off x="838200" y="1872900"/>
            <a:ext cx="4621800" cy="422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46380" lvl="0" marL="28575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Hvilke pointer fik I ud af at læse Frederiks opinion?</a:t>
            </a:r>
            <a:endParaRPr sz="1400">
              <a:solidFill>
                <a:schemeClr val="accent3"/>
              </a:solidFill>
            </a:endParaRPr>
          </a:p>
          <a:p>
            <a:pPr indent="-246380" lvl="0" marL="28575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Forestiller I jer at bruge mere genbrug som lærlinge og i virksomheder?</a:t>
            </a:r>
            <a:endParaRPr sz="1400"/>
          </a:p>
          <a:p>
            <a:pPr indent="-246380" lvl="0" marL="28575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Hvad vil de største udfordringer være? </a:t>
            </a:r>
            <a:endParaRPr sz="1400"/>
          </a:p>
          <a:p>
            <a:pPr indent="-246380" lvl="0" marL="28575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Er der noget, som bliver dyrere, hvis man skal genbruge mere?</a:t>
            </a:r>
            <a:endParaRPr sz="1400"/>
          </a:p>
          <a:p>
            <a:pPr indent="-246380" lvl="0" marL="28575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Hvilken form for interiør er nemt at lave af genbrug? </a:t>
            </a:r>
            <a:endParaRPr sz="1400"/>
          </a:p>
          <a:p>
            <a:pPr indent="-246380" lvl="0" marL="28575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Hvad vil være sværest? </a:t>
            </a:r>
            <a:endParaRPr sz="1400"/>
          </a:p>
          <a:p>
            <a:pPr indent="0" lvl="0" marL="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br>
              <a:rPr lang="en-US" sz="1400"/>
            </a:br>
            <a:endParaRPr sz="1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278" name="Google Shape;278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0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mmer, indendørs, bygning, kasse&#10;&#10;Beskrivelsen er genereret automatisk" id="284" name="Google Shape;284;p2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10344" r="10343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Google Shape;285;p20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p20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6. GAMLE MATERIALER EFTERSPØRGES I NYT BYGGERI</a:t>
            </a:r>
            <a:endParaRPr/>
          </a:p>
        </p:txBody>
      </p:sp>
      <p:sp>
        <p:nvSpPr>
          <p:cNvPr id="287" name="Google Shape;287;p20"/>
          <p:cNvSpPr txBox="1"/>
          <p:nvPr>
            <p:ph idx="1" type="body"/>
          </p:nvPr>
        </p:nvSpPr>
        <p:spPr>
          <a:xfrm>
            <a:off x="838200" y="2434201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51459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96B24"/>
              </a:buClr>
              <a:buSzPts val="1600"/>
              <a:buFont typeface="Arial"/>
              <a:buChar char="•"/>
            </a:pPr>
            <a:r>
              <a:rPr lang="en-US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Det er især på CO2-udledningen, at det batter at genbruge byggematerialer.</a:t>
            </a:r>
            <a:endParaRPr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51459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196B24"/>
              </a:buClr>
              <a:buSzPts val="1600"/>
              <a:buFont typeface="Arial"/>
              <a:buChar char="•"/>
            </a:pPr>
            <a:r>
              <a:rPr lang="en-US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Klimapåvirkningen for 1 m2 genbrugsmursten er ca. 14 kg CO2 ækvivalent, mens den er ca. 65 kg for konventionelt murværk (</a:t>
            </a:r>
            <a:r>
              <a:rPr b="1" lang="en-US" u="sng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  <a:extLst>
                  <a:ext uri="http://customooxmlschemas.google.com/">
                    <go:slidesCustomData xmlns:go="http://customooxmlschemas.google.com/" textRoundtripDataId="1"/>
                  </a:ext>
                </a:extLst>
              </a:rPr>
              <a:t>se rapport</a:t>
            </a:r>
            <a:r>
              <a:rPr lang="en-US" u="sng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  <a:extLst>
                  <a:ext uri="http://customooxmlschemas.google.com/">
                    <go:slidesCustomData xmlns:go="http://customooxmlschemas.google.com/" textRoundtripDataId="2"/>
                  </a:ext>
                </a:extLst>
              </a:rPr>
              <a:t>)</a:t>
            </a:r>
            <a:r>
              <a:rPr lang="en-US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  <a:extLst>
                  <a:ext uri="http://customooxmlschemas.google.com/">
                    <go:slidesCustomData xmlns:go="http://customooxmlschemas.google.com/" textRoundtripDataId="3"/>
                  </a:ext>
                </a:extLst>
              </a:rPr>
              <a:t>.</a:t>
            </a:r>
            <a:endParaRPr>
              <a:solidFill>
                <a:srgbClr val="196B24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br>
              <a:rPr lang="en-US" sz="16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 sz="16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288" name="Google Shape;288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1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udendørs, vindue, fodtøj, tøj&#10;&#10;Beskrivelsen er genereret automatisk" id="294" name="Google Shape;294;p21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7909" r="12780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21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21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100% GENBRUG I KU ‘LIGHTHOUSE’</a:t>
            </a:r>
            <a:endParaRPr/>
          </a:p>
        </p:txBody>
      </p:sp>
      <p:sp>
        <p:nvSpPr>
          <p:cNvPr id="297" name="Google Shape;297;p21"/>
          <p:cNvSpPr txBox="1"/>
          <p:nvPr>
            <p:ph idx="1" type="body"/>
          </p:nvPr>
        </p:nvSpPr>
        <p:spPr>
          <a:xfrm>
            <a:off x="537350" y="2112500"/>
            <a:ext cx="5172900" cy="37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36220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flere projekter er der behov for dygtige håndværkere;</a:t>
            </a:r>
            <a:endParaRPr>
              <a:solidFill>
                <a:schemeClr val="accent3"/>
              </a:solidFill>
            </a:endParaRPr>
          </a:p>
          <a:p>
            <a:pPr indent="-236219" lvl="1" marL="74295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både til opførsel af selve bygningen. </a:t>
            </a:r>
            <a:endParaRPr/>
          </a:p>
          <a:p>
            <a:pPr indent="-236219" lvl="1" marL="74295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og til at bygge interiør af genbrugsmaterialer. </a:t>
            </a:r>
            <a:endParaRPr/>
          </a:p>
          <a:p>
            <a:pPr indent="-23622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KU “Lighthouse” fik møbelsnedker Jim Gram til opgave at indrette uden at købe nye materialer.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Se, hvordan han løste opgaven </a:t>
            </a:r>
            <a:r>
              <a:rPr b="1" lang="en-US" u="sng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her</a:t>
            </a:r>
            <a:r>
              <a:rPr b="1" lang="en-US" u="sng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.</a:t>
            </a:r>
            <a:br>
              <a:rPr lang="en-US">
                <a:latin typeface="Helvetica Neue"/>
                <a:ea typeface="Helvetica Neue"/>
                <a:cs typeface="Helvetica Neue"/>
                <a:sym typeface="Helvetica Neue"/>
              </a:rPr>
            </a:b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298" name="Google Shape;298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2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ekst, kontorartikler, værktøj, indendørs&#10;&#10;Beskrivelsen er genereret automatisk" id="304" name="Google Shape;304;p22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-1" l="5884" r="-1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p22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6" name="Google Shape;306;p22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600"/>
              <a:buFont typeface="Helvetica Neue"/>
              <a:buNone/>
            </a:pPr>
            <a:r>
              <a:rPr b="1" lang="en-US" sz="26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PRÆSENTATION AF MINI-KONSTRUKTION</a:t>
            </a:r>
            <a:endParaRPr b="1" sz="26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07" name="Google Shape;307;p22"/>
          <p:cNvSpPr txBox="1"/>
          <p:nvPr>
            <p:ph idx="1" type="body"/>
          </p:nvPr>
        </p:nvSpPr>
        <p:spPr>
          <a:xfrm>
            <a:off x="838200" y="2434200"/>
            <a:ext cx="4509300" cy="374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</a:pPr>
            <a:r>
              <a:rPr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Nu skal I præsentere jeres byggeri!</a:t>
            </a:r>
            <a:endParaRPr sz="18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Hver gruppe får 10 minutter til at fremlægge deres produkt for resten af klassen og herefter feedback.</a:t>
            </a:r>
            <a:endParaRPr/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Alternativt skal I præsentere jeres logbøger eller sende en rapport. </a:t>
            </a:r>
            <a:endParaRPr/>
          </a:p>
        </p:txBody>
      </p:sp>
      <p:pic>
        <p:nvPicPr>
          <p:cNvPr descr="Et billede, der indeholder Grafik, Font/skrifttype, tekst, grafisk design&#10;&#10;Beskrivelsen er genereret automatisk" id="308" name="Google Shape;308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2ce2633f516_0_0"/>
          <p:cNvSpPr txBox="1"/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" name="Google Shape;314;g2ce2633f516_0_0"/>
          <p:cNvSpPr/>
          <p:nvPr>
            <p:ph idx="2" type="pic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</p:spPr>
      </p:sp>
      <p:sp>
        <p:nvSpPr>
          <p:cNvPr id="315" name="Google Shape;315;g2ce2633f516_0_0"/>
          <p:cNvSpPr txBox="1"/>
          <p:nvPr>
            <p:ph idx="1" type="body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g2ce2633f516_0_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7" name="Google Shape;317;g2ce2633f516_0_0"/>
          <p:cNvSpPr/>
          <p:nvPr/>
        </p:nvSpPr>
        <p:spPr>
          <a:xfrm>
            <a:off x="0" y="-4825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g2ce2633f516_0_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9" name="Google Shape;319;g2ce2633f516_0_0"/>
          <p:cNvSpPr txBox="1"/>
          <p:nvPr/>
        </p:nvSpPr>
        <p:spPr>
          <a:xfrm>
            <a:off x="841248" y="334644"/>
            <a:ext cx="10509600" cy="107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Credits</a:t>
            </a:r>
            <a:endParaRPr sz="2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20" name="Google Shape;320;g2ce2633f516_0_0"/>
          <p:cNvSpPr/>
          <p:nvPr/>
        </p:nvSpPr>
        <p:spPr>
          <a:xfrm>
            <a:off x="842772" y="0"/>
            <a:ext cx="10506600" cy="191400"/>
          </a:xfrm>
          <a:prstGeom prst="rect">
            <a:avLst/>
          </a:prstGeom>
          <a:solidFill>
            <a:srgbClr val="196B2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g2ce2633f516_0_0"/>
          <p:cNvSpPr/>
          <p:nvPr/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2" name="Google Shape;322;g2ce2633f516_0_0"/>
          <p:cNvSpPr/>
          <p:nvPr/>
        </p:nvSpPr>
        <p:spPr>
          <a:xfrm>
            <a:off x="3901900" y="2177509"/>
            <a:ext cx="4520700" cy="367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Projektet har modtaget økonomisk støtte fra </a:t>
            </a:r>
            <a:endParaRPr b="0" i="0" sz="1400" u="none" cap="none" strike="noStrike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Udenrigsministeriets </a:t>
            </a:r>
            <a:r>
              <a:rPr lang="en-US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</a:t>
            </a:r>
            <a:r>
              <a:rPr b="0" i="0" lang="en-US" sz="1400" u="none" cap="none" strike="noStrike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ngagementspulje, </a:t>
            </a:r>
            <a:endParaRPr b="0" i="0" sz="1400" u="none" cap="none" strike="noStrike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faciliteret af CISU – Civilsamfund i Udvikling.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323" name="Google Shape;323;g2ce2633f516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1749" y="5940966"/>
            <a:ext cx="1619680" cy="66751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kstra møde 15. juni 2022: Bliv uddannelsespartner og kom helt tæt på  fremtidens medarbejdere - Vi Samler" id="324" name="Google Shape;324;g2ce2633f516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945621" y="6222102"/>
            <a:ext cx="1933306" cy="32684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tekst, Font/skrifttype, skærmbillede, grafisk design&#10;&#10;Beskrivelsen er genereret automatisk" id="325" name="Google Shape;325;g2ce2633f516_0_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59922" y="4076832"/>
            <a:ext cx="3794834" cy="8820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Font/skrifttype, Grafik, grafisk design, tekst&#10;&#10;Beskrivelsen er genereret automatisk" id="326" name="Google Shape;326;g2ce2633f516_0_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806300" y="4214268"/>
            <a:ext cx="3075420" cy="60163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Grafik, grafisk design, Font/skrifttype, symbol&#10;&#10;Beskrivelsen er genereret automatisk" id="327" name="Google Shape;327;g2ce2633f516_0_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756054" y="5940386"/>
            <a:ext cx="694073" cy="6077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Kontortema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2024-04-19T12:19:00Z</dcterms:created>
</cp:coreProperties>
</file>