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comments+xml" PartName="/ppt/comments/comment1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y="6858000" cx="12192000"/>
  <p:notesSz cx="6858000" cy="9144000"/>
  <p:embeddedFontLst>
    <p:embeddedFont>
      <p:font typeface="Play"/>
      <p:regular r:id="rId24"/>
      <p:bold r:id="rId25"/>
    </p:embeddedFont>
    <p:embeddedFont>
      <p:font typeface="Helvetica Neue"/>
      <p:regular r:id="rId26"/>
      <p:bold r:id="rId27"/>
      <p:italic r:id="rId28"/>
      <p:boldItalic r:id="rId29"/>
    </p:embeddedFont>
    <p:embeddedFont>
      <p:font typeface="Crimson Text"/>
      <p:regular r:id="rId30"/>
      <p:bold r:id="rId31"/>
      <p:italic r:id="rId32"/>
      <p:boldItalic r:id="rId3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34" roundtripDataSignature="AMtx7miGVYCco3kstbMkYGy9Son4Qw0ZL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Author clrIdx="0" id="0" initials="" lastIdx="1" name="Mie Olsen"/>
</p:cmAuthorLst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font" Target="fonts/Play-regular.fntdata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HelveticaNeue-regular.fntdata"/><Relationship Id="rId25" Type="http://schemas.openxmlformats.org/officeDocument/2006/relationships/font" Target="fonts/Play-bold.fntdata"/><Relationship Id="rId28" Type="http://schemas.openxmlformats.org/officeDocument/2006/relationships/font" Target="fonts/HelveticaNeue-italic.fntdata"/><Relationship Id="rId27" Type="http://schemas.openxmlformats.org/officeDocument/2006/relationships/font" Target="fonts/HelveticaNeue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HelveticaNeue-bold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CrimsonText-bold.fntdata"/><Relationship Id="rId30" Type="http://schemas.openxmlformats.org/officeDocument/2006/relationships/font" Target="fonts/CrimsonText-regular.fntdata"/><Relationship Id="rId11" Type="http://schemas.openxmlformats.org/officeDocument/2006/relationships/slide" Target="slides/slide6.xml"/><Relationship Id="rId33" Type="http://schemas.openxmlformats.org/officeDocument/2006/relationships/font" Target="fonts/CrimsonText-boldItalic.fntdata"/><Relationship Id="rId10" Type="http://schemas.openxmlformats.org/officeDocument/2006/relationships/slide" Target="slides/slide5.xml"/><Relationship Id="rId32" Type="http://schemas.openxmlformats.org/officeDocument/2006/relationships/font" Target="fonts/CrimsonText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34" Type="http://customschemas.google.com/relationships/presentationmetadata" Target="meta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comments/comment1.xml><?xml version="1.0" encoding="utf-8"?>
<p:cmLs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m authorId="0" idx="1" dt="2024-04-23T15:39:18.905">
    <p:pos x="528" y="1293"/>
    <p:text>Også noget med tekstfarve her.</p:text>
    <p:extLst>
      <p:ext uri="{C676402C-5697-4E1C-873F-D02D1690AC5C}">
        <p15:threadingInfo timeZoneBias="0"/>
      </p:ext>
      <p:ext uri="http://customooxmlschemas.google.com/">
        <go:slidesCustomData xmlns:go="http://customooxmlschemas.google.com/" commentPostId="AAABMZg-h3A"/>
      </p:ext>
    </p:extLst>
  </p:cm>
</p:cmLst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8" name="Google Shape;198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9" name="Google Shape;229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1" name="Google Shape;241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ce31a0c097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ce31a0c09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llede med billedtekst" type="picTx">
  <p:cSld name="PICTURE_WITH_CAPTION_TEX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9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4" name="Google Shape;14;p19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5" name="Google Shape;1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slide" type="title">
  <p:cSld name="TITLE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0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0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1" name="Google Shape;21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g indholdsobjekt" type="obj">
  <p:cSld name="OBJECT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fsnitsoverskrift" type="secHead">
  <p:cSld name="SECTION_HEADER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22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Play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2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757575"/>
              </a:buClr>
              <a:buSzPts val="2400"/>
              <a:buNone/>
              <a:defRPr sz="2400">
                <a:solidFill>
                  <a:srgbClr val="757575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2000"/>
              <a:buNone/>
              <a:defRPr sz="2000">
                <a:solidFill>
                  <a:srgbClr val="757575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757575"/>
              </a:buClr>
              <a:buSzPts val="1600"/>
              <a:buNone/>
              <a:defRPr sz="1600">
                <a:solidFill>
                  <a:srgbClr val="757575"/>
                </a:solidFill>
              </a:defRPr>
            </a:lvl9pPr>
          </a:lstStyle>
          <a:p/>
        </p:txBody>
      </p:sp>
      <p:sp>
        <p:nvSpPr>
          <p:cNvPr id="33" name="Google Shape;33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o indholdsobjekter" type="twoObj">
  <p:cSld name="TWO_OBJECTS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3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9" name="Google Shape;39;p23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ammenligning" type="twoTxTwoObj">
  <p:cSld name="TWO_OBJECTS_WITH_TEXT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4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24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6" name="Google Shape;46;p24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24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24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Kun titel" type="titleOnly">
  <p:cSld name="TITLE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om" type="blank">
  <p:cSld name="BLANK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dhold med billedtekst" type="objTx">
  <p:cSld name="OBJECT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7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4" name="Google Shape;64;p27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el og lodret teks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odret titel og teks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Play"/>
              <a:buNone/>
              <a:defRPr b="0" i="0" sz="4400" u="none" cap="none" strike="noStrik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Relationship Id="rId4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4.jpg"/><Relationship Id="rId4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Relationship Id="rId4" Type="http://schemas.openxmlformats.org/officeDocument/2006/relationships/hyperlink" Target="https://dev.nytaenk.dk/explainer-de-tre-former-for-genbrug-af-byggematerialer/" TargetMode="External"/><Relationship Id="rId5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Relationship Id="rId4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Relationship Id="rId4" Type="http://schemas.openxmlformats.org/officeDocument/2006/relationships/hyperlink" Target="https://vimeo.com/935760515?share=copy" TargetMode="External"/><Relationship Id="rId5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jpg"/><Relationship Id="rId4" Type="http://schemas.openxmlformats.org/officeDocument/2006/relationships/hyperlink" Target="https://nytaenk.dk/musicon-projekt-kraevede-entreprenorer-med-flair-for-genbrugsmaterialer/" TargetMode="External"/><Relationship Id="rId5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jpg"/><Relationship Id="rId4" Type="http://schemas.openxmlformats.org/officeDocument/2006/relationships/image" Target="../media/image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Relationship Id="rId4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Relationship Id="rId4" Type="http://schemas.openxmlformats.org/officeDocument/2006/relationships/hyperlink" Target="https://www.nyheder.aau.dk/2020/nyhed/hvor-meget-co2-kan-man-potentielt-spare-ved-at-genanvende-byggematerialer-.cid458586" TargetMode="External"/><Relationship Id="rId5" Type="http://schemas.openxmlformats.org/officeDocument/2006/relationships/hyperlink" Target="https://www.nyheder.aau.dk/2020/nyhed/hvor-meget-co2-kan-man-potentielt-spare-ved-at-genanvende-byggematerialer-.cid458586" TargetMode="External"/><Relationship Id="rId6" Type="http://schemas.openxmlformats.org/officeDocument/2006/relationships/image" Target="../media/image1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comments" Target="../comments/comment1.xml"/><Relationship Id="rId4" Type="http://schemas.openxmlformats.org/officeDocument/2006/relationships/image" Target="../media/image12.jpg"/><Relationship Id="rId5" Type="http://schemas.openxmlformats.org/officeDocument/2006/relationships/hyperlink" Target="https://nytaenk.dk/pa-rundtur-i-ku-lighthouse-med-mobelsnedker-jim-gram/" TargetMode="External"/><Relationship Id="rId6" Type="http://schemas.openxmlformats.org/officeDocument/2006/relationships/hyperlink" Target="https://nytaenk.dk/pa-rundtur-i-ku-lighthouse-med-mobelsnedker-jim-gram/" TargetMode="External"/><Relationship Id="rId7" Type="http://schemas.openxmlformats.org/officeDocument/2006/relationships/image" Target="../media/image1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2.jpg"/><Relationship Id="rId4" Type="http://schemas.openxmlformats.org/officeDocument/2006/relationships/image" Target="../media/image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jpg"/><Relationship Id="rId4" Type="http://schemas.openxmlformats.org/officeDocument/2006/relationships/image" Target="../media/image1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5.png"/><Relationship Id="rId4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jpg"/><Relationship Id="rId4" Type="http://schemas.openxmlformats.org/officeDocument/2006/relationships/image" Target="../media/image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0.jpg"/><Relationship Id="rId4" Type="http://schemas.openxmlformats.org/officeDocument/2006/relationships/image" Target="../media/image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png"/><Relationship Id="rId4" Type="http://schemas.openxmlformats.org/officeDocument/2006/relationships/image" Target="../media/image19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person, fodtøj, personer/mennesker&#10;&#10;Beskrivelsen er genereret automatisk" id="85" name="Google Shape;85;p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0344" r="10343" t="0"/>
          <a:stretch/>
        </p:blipFill>
        <p:spPr>
          <a:xfrm>
            <a:off x="2522358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"/>
          <p:cNvSpPr/>
          <p:nvPr/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 txBox="1"/>
          <p:nvPr>
            <p:ph type="title"/>
          </p:nvPr>
        </p:nvSpPr>
        <p:spPr>
          <a:xfrm>
            <a:off x="952228" y="743447"/>
            <a:ext cx="3973385" cy="36920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Helvetica Neue"/>
              <a:buNone/>
            </a:pPr>
            <a:r>
              <a:rPr b="1" lang="en-US" sz="3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BYG MED AFFALD</a:t>
            </a:r>
            <a:br>
              <a:rPr b="1" lang="en-US" sz="3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30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GF2</a:t>
            </a:r>
            <a:endParaRPr b="1" sz="30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8" name="Google Shape;88;p1"/>
          <p:cNvSpPr txBox="1"/>
          <p:nvPr>
            <p:ph idx="1" type="body"/>
          </p:nvPr>
        </p:nvSpPr>
        <p:spPr>
          <a:xfrm>
            <a:off x="952229" y="4629234"/>
            <a:ext cx="3973386" cy="1485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None/>
            </a:pPr>
            <a:r>
              <a:rPr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BYG EN MATERIALEBANK PÅ TO KVADRATMETER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89" name="Google Shape;8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hjul, udendørs, dæk, Bildel&#10;&#10;Beskrivelsen er genereret automatisk" id="95" name="Google Shape;95;p2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1" l="7998" r="1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AutoNum type="arabicPeriod"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AFFALD ER GULD</a:t>
            </a:r>
            <a:endParaRPr>
              <a:solidFill>
                <a:schemeClr val="accent3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Play"/>
              <a:buNone/>
            </a:pPr>
            <a:r>
              <a:t/>
            </a:r>
            <a:endParaRPr b="1" sz="25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98" name="Google Shape;98;p2"/>
          <p:cNvSpPr txBox="1"/>
          <p:nvPr>
            <p:ph idx="1" type="body"/>
          </p:nvPr>
        </p:nvSpPr>
        <p:spPr>
          <a:xfrm>
            <a:off x="838200" y="1973001"/>
            <a:ext cx="3822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571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Affald er ting, mennesker skiller sig af med. Noget de ikke har brug for længere. </a:t>
            </a:r>
            <a:b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kunne fx. være gamle papkasser, kartoner fra fødevarer, møbler der er gået halvt i stykker eller gammel elektronik.</a:t>
            </a: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270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Kan du komme med andre eksempler på affald?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99" name="Google Shape;99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2"/>
          <p:cNvSpPr txBox="1"/>
          <p:nvPr/>
        </p:nvSpPr>
        <p:spPr>
          <a:xfrm>
            <a:off x="7358911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800" u="none" cap="none" strike="noStrike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2011 - EP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affald, udendørs, forurening, Småsten/grus&#10;&#10;Beskrivelsen er genereret automatisk" id="106" name="Google Shape;106;p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2" l="2766" r="2767" t="0"/>
          <a:stretch/>
        </p:blipFill>
        <p:spPr>
          <a:xfrm>
            <a:off x="2516449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3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3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SÅDAN SKAL AFFALD GENBRUGES</a:t>
            </a:r>
            <a:endParaRPr/>
          </a:p>
        </p:txBody>
      </p:sp>
      <p:sp>
        <p:nvSpPr>
          <p:cNvPr id="109" name="Google Shape;109;p3"/>
          <p:cNvSpPr txBox="1"/>
          <p:nvPr>
            <p:ph idx="1" type="body"/>
          </p:nvPr>
        </p:nvSpPr>
        <p:spPr>
          <a:xfrm>
            <a:off x="838200" y="243420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571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3E885B"/>
              </a:buClr>
              <a:buSzPts val="1600"/>
              <a:buNone/>
            </a:pPr>
            <a:r>
              <a:rPr lang="en-US">
                <a:solidFill>
                  <a:srgbClr val="3E88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Gamle materialer kan genbruges i nye byggerier på tre måder:</a:t>
            </a:r>
            <a:endParaRPr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3E885B"/>
              </a:buClr>
              <a:buSzPts val="1400"/>
              <a:buAutoNum type="arabicPeriod"/>
            </a:pPr>
            <a:r>
              <a:rPr b="1" lang="en-US" sz="1400">
                <a:solidFill>
                  <a:srgbClr val="3E88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Direkte genbrug </a:t>
            </a:r>
            <a:endParaRPr sz="1400">
              <a:solidFill>
                <a:srgbClr val="3E885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3E885B"/>
              </a:buClr>
              <a:buSzPts val="1400"/>
              <a:buAutoNum type="arabicPeriod"/>
            </a:pPr>
            <a:r>
              <a:rPr b="1" lang="en-US" sz="1400">
                <a:solidFill>
                  <a:srgbClr val="3E88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Forberedelse til genbrug </a:t>
            </a:r>
            <a:endParaRPr sz="1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286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3E885B"/>
              </a:buClr>
              <a:buSzPts val="1400"/>
              <a:buAutoNum type="arabicPeriod"/>
            </a:pPr>
            <a:r>
              <a:rPr b="1" lang="en-US" sz="1400">
                <a:solidFill>
                  <a:srgbClr val="3E885B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Genanvendelse.</a:t>
            </a:r>
            <a:endParaRPr sz="1400"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1524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</a:pPr>
            <a:r>
              <a:t/>
            </a:r>
            <a:endParaRPr sz="1200">
              <a:solidFill>
                <a:srgbClr val="3E885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10" name="Google Shape;110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3"/>
          <p:cNvSpPr txBox="1"/>
          <p:nvPr/>
        </p:nvSpPr>
        <p:spPr>
          <a:xfrm>
            <a:off x="7386251" y="6480089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2011 - EP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3"/>
          <p:cNvSpPr txBox="1"/>
          <p:nvPr/>
        </p:nvSpPr>
        <p:spPr>
          <a:xfrm>
            <a:off x="8219973" y="595583"/>
            <a:ext cx="3056270" cy="14373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DIREKTE GENBRUG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Et eksempel kan være en vinduesliste, der tages ud og sættes op i en ny karm.</a:t>
            </a:r>
            <a:endParaRPr/>
          </a:p>
        </p:txBody>
      </p:sp>
      <p:sp>
        <p:nvSpPr>
          <p:cNvPr id="113" name="Google Shape;113;p3"/>
          <p:cNvSpPr txBox="1"/>
          <p:nvPr/>
        </p:nvSpPr>
        <p:spPr>
          <a:xfrm>
            <a:off x="8217378" y="2433930"/>
            <a:ext cx="3322200" cy="178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FORBEREDELSE TIL GENBRUG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Sker </a:t>
            </a:r>
            <a:r>
              <a:rPr b="1" lang="en-US" sz="14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når for eksempel glas skal renses, slibes og bearbejdes for at bruges som spejle eller vægge.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3"/>
          <p:cNvSpPr txBox="1"/>
          <p:nvPr/>
        </p:nvSpPr>
        <p:spPr>
          <a:xfrm>
            <a:off x="8219972" y="4468723"/>
            <a:ext cx="2743200" cy="136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GENANVENDELSE</a:t>
            </a:r>
            <a:endParaRPr sz="18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4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Genanvendelse kræver ofte nedknusning, som vi ser med beton.</a:t>
            </a:r>
            <a:endParaRPr b="1" sz="18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udendørs, sky, natur, bjerg&#10;&#10;Beskrivelsen er genereret automatisk" id="120" name="Google Shape;120;p4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-1" l="2942" r="294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4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4"/>
          <p:cNvSpPr txBox="1"/>
          <p:nvPr>
            <p:ph type="title"/>
          </p:nvPr>
        </p:nvSpPr>
        <p:spPr>
          <a:xfrm>
            <a:off x="838200" y="-1108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GRUPPEOPGAVE</a:t>
            </a:r>
            <a:endParaRPr/>
          </a:p>
        </p:txBody>
      </p:sp>
      <p:sp>
        <p:nvSpPr>
          <p:cNvPr id="123" name="Google Shape;123;p4"/>
          <p:cNvSpPr txBox="1"/>
          <p:nvPr>
            <p:ph idx="1" type="body"/>
          </p:nvPr>
        </p:nvSpPr>
        <p:spPr>
          <a:xfrm>
            <a:off x="838200" y="1500898"/>
            <a:ext cx="4353816" cy="45992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Klik ind på nytaenk.dk og læs følgende</a:t>
            </a:r>
            <a:r>
              <a:rPr b="1"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  <a:t> </a:t>
            </a:r>
            <a:r>
              <a:rPr b="1" lang="en-US" u="sng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1"/>
                  </a:ext>
                </a:extLst>
              </a:rPr>
              <a:t>explainer:</a:t>
            </a:r>
            <a:endParaRPr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Find i grupper på tre former for genbrug af enten:</a:t>
            </a:r>
            <a:endParaRPr>
              <a:solidFill>
                <a:srgbClr val="196B24"/>
              </a:solidFill>
            </a:endParaRPr>
          </a:p>
          <a:p>
            <a:pPr indent="6667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b="1"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Tagpap</a:t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6667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b="1"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Træ</a:t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6667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b="1"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Mursten/beton</a:t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6667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b="1"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Plastik</a:t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6667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b="1"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Glas</a:t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6667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b="1"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Jern</a:t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6667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b="1"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Stål</a:t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6667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b="1"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Fliser</a:t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82232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82232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24" name="Google Shape;124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4"/>
          <p:cNvSpPr txBox="1"/>
          <p:nvPr/>
        </p:nvSpPr>
        <p:spPr>
          <a:xfrm>
            <a:off x="7559749" y="6478772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Teknologisk Institut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ræ, tøj, person, udendørs&#10;&#10;Beskrivelsen er genereret automatisk" id="131" name="Google Shape;131;p5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2486" r="18202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5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5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2. ET HUS AF SKRALD</a:t>
            </a:r>
            <a:endParaRPr/>
          </a:p>
        </p:txBody>
      </p:sp>
      <p:sp>
        <p:nvSpPr>
          <p:cNvPr id="134" name="Google Shape;134;p5"/>
          <p:cNvSpPr txBox="1"/>
          <p:nvPr>
            <p:ph idx="1" type="body"/>
          </p:nvPr>
        </p:nvSpPr>
        <p:spPr>
          <a:xfrm>
            <a:off x="838200" y="1961024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skal nu se en mand i Indien kaldet “B”, som har taget budskabet om at genbruge affald til ekstremer.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b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Han har nemlig bygget hele sit hus af aflagte ting fundet i nærområdet. 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Huset kalder han for ‘Trash Mahal’.</a:t>
            </a:r>
            <a:b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35" name="Google Shape;13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6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indendørs, møbel, bord, tøj&#10;&#10;Beskrivelsen er genereret automatisk" id="141" name="Google Shape;141;p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9678" r="1101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6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6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"TRASH MAHAL"</a:t>
            </a:r>
            <a:endParaRPr/>
          </a:p>
        </p:txBody>
      </p:sp>
      <p:sp>
        <p:nvSpPr>
          <p:cNvPr id="144" name="Google Shape;144;p6"/>
          <p:cNvSpPr txBox="1"/>
          <p:nvPr>
            <p:ph idx="1" type="body"/>
          </p:nvPr>
        </p:nvSpPr>
        <p:spPr>
          <a:xfrm>
            <a:off x="838200" y="2033151"/>
            <a:ext cx="3822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</a:pPr>
            <a:r>
              <a:rPr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"B"s hjemsted Auroville, en alternativ by ved vandet, bruger beboerne naturlige materialer som mudder, kalk og nedfaldne træer samt affald til at bygge deres huse.</a:t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</a:pPr>
            <a:r>
              <a:t/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None/>
            </a:pPr>
            <a:r>
              <a:rPr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stræber efter ikke at forbruge “nye” produkter. </a:t>
            </a:r>
            <a:br>
              <a:rPr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b="1" lang="en-US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 videoen </a:t>
            </a:r>
            <a:r>
              <a:rPr b="1" lang="en-US" u="sng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2"/>
                  </a:ext>
                </a:extLst>
              </a:rPr>
              <a:t>her</a:t>
            </a:r>
            <a:br>
              <a:rPr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45" name="Google Shape;145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7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plante, udendørs, person&#10;&#10;Beskrivelsen er genereret automatisk" id="151" name="Google Shape;151;p7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5826" r="14862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7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7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SPØRGSMÅL</a:t>
            </a:r>
            <a:endParaRPr/>
          </a:p>
        </p:txBody>
      </p:sp>
      <p:sp>
        <p:nvSpPr>
          <p:cNvPr id="154" name="Google Shape;154;p7"/>
          <p:cNvSpPr txBox="1"/>
          <p:nvPr>
            <p:ph idx="1" type="body"/>
          </p:nvPr>
        </p:nvSpPr>
        <p:spPr>
          <a:xfrm>
            <a:off x="838200" y="243420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Nævn fem ting som B. har brugt i sit hus og forklar hvordan?</a:t>
            </a:r>
            <a:endParaRPr>
              <a:solidFill>
                <a:schemeClr val="accent3"/>
              </a:solidFill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Hvorfor kalder han det "Trash Mahal"? 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Ville det kunne fungere i Danmark?</a:t>
            </a:r>
            <a:endParaRPr/>
          </a:p>
          <a:p>
            <a:pPr indent="8890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1"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55" name="Google Shape;155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8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bygning, udendørs, person&#10;&#10;Beskrivelsen er genereret automatisk" id="161" name="Google Shape;161;p8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993" r="19696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8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8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3. OPSKALERING</a:t>
            </a:r>
            <a:endParaRPr/>
          </a:p>
        </p:txBody>
      </p:sp>
      <p:sp>
        <p:nvSpPr>
          <p:cNvPr id="164" name="Google Shape;164;p8"/>
          <p:cNvSpPr txBox="1"/>
          <p:nvPr>
            <p:ph idx="1" type="body"/>
          </p:nvPr>
        </p:nvSpPr>
        <p:spPr>
          <a:xfrm>
            <a:off x="838200" y="2113375"/>
            <a:ext cx="47034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0000" lnSpcReduction="10000"/>
          </a:bodyPr>
          <a:lstStyle/>
          <a:p>
            <a:pPr indent="-296862" lvl="0" marL="28575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Når man bruger gamle materialer i nybyggeri, skal man sikre, at de er </a:t>
            </a:r>
            <a:r>
              <a:rPr b="1"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holdbare</a:t>
            </a:r>
            <a:r>
              <a:rPr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</a:t>
            </a:r>
            <a:r>
              <a:rPr b="1"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anvendelige</a:t>
            </a:r>
            <a:r>
              <a:rPr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og </a:t>
            </a:r>
            <a:r>
              <a:rPr b="1"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tilgængelige</a:t>
            </a:r>
            <a:r>
              <a:rPr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i tilstrækkelige mængder.</a:t>
            </a:r>
            <a:endParaRPr sz="18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96862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Men hvad hvis konceptet skal opskaleres fra én husstand til hele bydele eller kommuner?</a:t>
            </a:r>
            <a:endParaRPr sz="1800">
              <a:solidFill>
                <a:srgbClr val="196B24"/>
              </a:solidFill>
            </a:endParaRPr>
          </a:p>
          <a:p>
            <a:pPr indent="-296862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Her kan det være en idé at lave en såkaldt “materialebank”.</a:t>
            </a:r>
            <a:endParaRPr sz="1800">
              <a:solidFill>
                <a:srgbClr val="196B24"/>
              </a:solidFill>
            </a:endParaRPr>
          </a:p>
          <a:p>
            <a:pPr indent="-296862" lvl="0" marL="285750" rtl="0" algn="l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lang="en-US" sz="18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har de gjort i den kreative Musicon-bydel i Roskilde, hvor de blandt andet laver facader med genbrugstegl. </a:t>
            </a:r>
            <a:endParaRPr sz="1800">
              <a:solidFill>
                <a:srgbClr val="196B24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1400">
              <a:solidFill>
                <a:srgbClr val="196B24"/>
              </a:solidFill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71111"/>
              <a:buNone/>
            </a:pPr>
            <a:r>
              <a:rPr b="1" lang="en-US" sz="225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 og læs med </a:t>
            </a:r>
            <a:r>
              <a:rPr b="1" lang="en-US" sz="2250" u="sng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her</a:t>
            </a:r>
            <a:endParaRPr sz="225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571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br>
              <a:rPr lang="en-US" sz="1400"/>
            </a:br>
            <a:endParaRPr sz="1400"/>
          </a:p>
        </p:txBody>
      </p:sp>
      <p:pic>
        <p:nvPicPr>
          <p:cNvPr descr="Et billede, der indeholder Grafik, Font/skrifttype, tekst, grafisk design&#10;&#10;Beskrivelsen er genereret automatisk" id="165" name="Google Shape;165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9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mmer, indendørs, bygning, kasse&#10;&#10;Beskrivelsen er genereret automatisk" id="171" name="Google Shape;171;p9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0344" r="10343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9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9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MUSICON</a:t>
            </a:r>
            <a:endParaRPr/>
          </a:p>
        </p:txBody>
      </p:sp>
      <p:sp>
        <p:nvSpPr>
          <p:cNvPr id="174" name="Google Shape;174;p9"/>
          <p:cNvSpPr txBox="1"/>
          <p:nvPr>
            <p:ph idx="1" type="body"/>
          </p:nvPr>
        </p:nvSpPr>
        <p:spPr>
          <a:xfrm>
            <a:off x="838200" y="1713390"/>
            <a:ext cx="4398837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4130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285"/>
              <a:buFont typeface="Arial"/>
              <a:buChar char="•"/>
            </a:pP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Roskilde Kommune har etableret en materialebank i Musicon.</a:t>
            </a:r>
            <a:endParaRPr sz="1440">
              <a:solidFill>
                <a:schemeClr val="accent3"/>
              </a:solidFill>
            </a:endParaRPr>
          </a:p>
          <a:p>
            <a:pPr indent="-2413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85"/>
              <a:buFont typeface="Arial"/>
              <a:buChar char="•"/>
            </a:pP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Den bruges til at opbevare restmaterialer som </a:t>
            </a:r>
            <a:r>
              <a:rPr b="1"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vinduer</a:t>
            </a: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</a:t>
            </a:r>
            <a:r>
              <a:rPr b="1"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tagspær</a:t>
            </a: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og </a:t>
            </a:r>
            <a:r>
              <a:rPr b="1"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metalplader</a:t>
            </a: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fra nedrevne bygninger.</a:t>
            </a:r>
            <a:endParaRPr sz="1440"/>
          </a:p>
          <a:p>
            <a:pPr indent="-2413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85"/>
              <a:buFont typeface="Arial"/>
              <a:buChar char="•"/>
            </a:pP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Virksomheder og beboere sorterer og indsamler deres affald, og nye byggerier designes til nem adskillelse og pakning.</a:t>
            </a:r>
            <a:endParaRPr sz="1440"/>
          </a:p>
          <a:p>
            <a:pPr indent="-2413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285"/>
              <a:buFont typeface="Arial"/>
              <a:buChar char="•"/>
            </a:pP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Men der har også været behov for dygtige håndværkere.</a:t>
            </a:r>
            <a:br>
              <a:rPr lang="en-US" sz="1285"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2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085"/>
              <a:buNone/>
            </a:pPr>
            <a:r>
              <a:rPr b="1"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</a:t>
            </a:r>
            <a:r>
              <a:rPr b="1" i="1"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Processen kræver en dygtig håndværker med øje for det genanvendelsespotentiale, der ligger i hvert enkelt materiale</a:t>
            </a:r>
            <a:r>
              <a:rPr b="1"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”</a:t>
            </a:r>
            <a:r>
              <a:rPr lang="en-US" sz="12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Klaus Kellermann, bygherrerådgiver.</a:t>
            </a:r>
            <a:endParaRPr sz="12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852"/>
              <a:buNone/>
            </a:pPr>
            <a:br>
              <a:rPr lang="en-US" sz="1052"/>
            </a:br>
            <a:endParaRPr sz="12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75" name="Google Shape;175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0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indendørs, mur, tøj, møbel&#10;&#10;Beskrivelsen er genereret automatisk" id="181" name="Google Shape;181;p1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8027" r="1266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0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p10"/>
          <p:cNvSpPr txBox="1"/>
          <p:nvPr>
            <p:ph type="title"/>
          </p:nvPr>
        </p:nvSpPr>
        <p:spPr>
          <a:xfrm>
            <a:off x="838200" y="-429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NU ER DET JERES TUR</a:t>
            </a:r>
            <a:endParaRPr sz="25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84" name="Google Shape;184;p10"/>
          <p:cNvSpPr txBox="1"/>
          <p:nvPr>
            <p:ph idx="1" type="body"/>
          </p:nvPr>
        </p:nvSpPr>
        <p:spPr>
          <a:xfrm>
            <a:off x="838200" y="1713403"/>
            <a:ext cx="3822300" cy="490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47650" lvl="0" marL="285750" rt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85"/>
              <a:buFont typeface="Arial"/>
              <a:buChar char="•"/>
            </a:pPr>
            <a:r>
              <a:rPr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Find kasserede materialer lokalt inden for en 20 minutters gåtur (skole, butikker, virksomheder).</a:t>
            </a:r>
            <a:endParaRPr sz="1540">
              <a:solidFill>
                <a:schemeClr val="accent3"/>
              </a:solidFill>
            </a:endParaRPr>
          </a:p>
          <a:p>
            <a:pPr indent="-2476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85"/>
              <a:buFont typeface="Arial"/>
              <a:buChar char="•"/>
            </a:pPr>
            <a:r>
              <a:rPr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Materialerne skal sorteres og registreres i jeres egen materialebank. </a:t>
            </a:r>
            <a:endParaRPr sz="1540"/>
          </a:p>
          <a:p>
            <a:pPr indent="-2476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85"/>
              <a:buFont typeface="Arial"/>
              <a:buChar char="•"/>
            </a:pPr>
            <a:r>
              <a:rPr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Derefter kan de blive genbrugt i stedet for at gå til spilde.</a:t>
            </a:r>
            <a:endParaRPr sz="1540"/>
          </a:p>
          <a:p>
            <a:pPr indent="-2476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85"/>
              <a:buFont typeface="Arial"/>
              <a:buChar char="•"/>
            </a:pPr>
            <a:r>
              <a:rPr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skal huske at lave og udveksle logbøger. </a:t>
            </a:r>
            <a:endParaRPr sz="1540"/>
          </a:p>
          <a:p>
            <a:pPr indent="-247650" lvl="0" marL="28575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385"/>
              <a:buFont typeface="Arial"/>
              <a:buChar char="•"/>
            </a:pPr>
            <a:r>
              <a:rPr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logbogen skal I liste materialerne og deres egenskaber ift.:</a:t>
            </a:r>
            <a:endParaRPr sz="1540"/>
          </a:p>
          <a:p>
            <a:pPr indent="-247650" lvl="1" marL="742950" rtl="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ts val="1385"/>
              <a:buFont typeface="Arial"/>
              <a:buChar char="•"/>
            </a:pPr>
            <a:r>
              <a:rPr b="1"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direkte genbrug, </a:t>
            </a:r>
            <a:endParaRPr sz="13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47650" lvl="1" marL="742950" rtl="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ts val="1385"/>
              <a:buFont typeface="Arial"/>
              <a:buChar char="•"/>
            </a:pPr>
            <a:r>
              <a:rPr b="1"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forarbejdelse til genbrug </a:t>
            </a:r>
            <a:endParaRPr sz="13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47650" lvl="1" marL="742950" rtl="0" algn="l">
              <a:lnSpc>
                <a:spcPct val="130000"/>
              </a:lnSpc>
              <a:spcBef>
                <a:spcPts val="500"/>
              </a:spcBef>
              <a:spcAft>
                <a:spcPts val="0"/>
              </a:spcAft>
              <a:buClr>
                <a:schemeClr val="accent3"/>
              </a:buClr>
              <a:buSzPts val="1385"/>
              <a:buFont typeface="Arial"/>
              <a:buChar char="•"/>
            </a:pPr>
            <a:r>
              <a:rPr b="1" lang="en-US" sz="1385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og genanvendelse.</a:t>
            </a:r>
            <a:endParaRPr sz="1385"/>
          </a:p>
          <a:p>
            <a:pPr indent="68897" lvl="0" marL="0" rtl="0" algn="l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085"/>
              <a:buFont typeface="Arial"/>
              <a:buNone/>
            </a:pPr>
            <a:r>
              <a:t/>
            </a:r>
            <a:endParaRPr b="1" sz="1385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85" name="Google Shape;185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1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møbel, stol, gulv, indendørs&#10;&#10;Beskrivelsen er genereret automatisk" id="191" name="Google Shape;191;p11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5435" l="0" r="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11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p11"/>
          <p:cNvSpPr txBox="1"/>
          <p:nvPr>
            <p:ph type="title"/>
          </p:nvPr>
        </p:nvSpPr>
        <p:spPr>
          <a:xfrm>
            <a:off x="838200" y="-429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4. GAMLE MATERIALER I NYE BYGGERIER</a:t>
            </a:r>
            <a:endParaRPr/>
          </a:p>
        </p:txBody>
      </p:sp>
      <p:sp>
        <p:nvSpPr>
          <p:cNvPr id="194" name="Google Shape;194;p11"/>
          <p:cNvSpPr txBox="1"/>
          <p:nvPr>
            <p:ph idx="1" type="body"/>
          </p:nvPr>
        </p:nvSpPr>
        <p:spPr>
          <a:xfrm>
            <a:off x="838200" y="1806066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21932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er især på CO2-udledningen, at det batter at genbruge byggematerialer.</a:t>
            </a:r>
            <a:endParaRPr>
              <a:solidFill>
                <a:srgbClr val="196B24"/>
              </a:solidFill>
            </a:endParaRPr>
          </a:p>
          <a:p>
            <a:pPr indent="-221932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Klimapåvirkningen for 1 </a:t>
            </a:r>
            <a:r>
              <a:rPr lang="en-US" sz="1400">
                <a:solidFill>
                  <a:srgbClr val="196B24"/>
                </a:solidFill>
              </a:rPr>
              <a:t>m2</a:t>
            </a:r>
            <a:r>
              <a:rPr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genbrugsmursten er ca. 14 kg CO2 ækvivalent, mens den er ca. 65 kg for konventionelt murværk (</a:t>
            </a:r>
            <a:r>
              <a:rPr b="1" lang="en-US" sz="1400" u="sng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3"/>
                  </a:ext>
                </a:extLst>
              </a:rPr>
              <a:t>se rapport</a:t>
            </a:r>
            <a:r>
              <a:rPr lang="en-US" sz="1400" u="sng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4"/>
                  </a:ext>
                </a:extLst>
              </a:rPr>
              <a:t>)</a:t>
            </a:r>
            <a:r>
              <a:rPr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endParaRPr>
              <a:solidFill>
                <a:srgbClr val="196B24"/>
              </a:solidFill>
            </a:endParaRPr>
          </a:p>
          <a:p>
            <a:pPr indent="-221932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rgbClr val="196B24"/>
              </a:buClr>
              <a:buSzPct val="100000"/>
              <a:buFont typeface="Arial"/>
              <a:buChar char="•"/>
            </a:pPr>
            <a:r>
              <a:rPr lang="en-US" sz="1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marts 2024 vedtog Folketinget, at byggebranchen skal udarbejde en genbrugsplan for nedrivning af større bygninger på 250 kvadratmeter eller mere.</a:t>
            </a:r>
            <a:endParaRPr>
              <a:solidFill>
                <a:srgbClr val="196B24"/>
              </a:solidFill>
            </a:endParaRPr>
          </a:p>
          <a:p>
            <a:pPr indent="8890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t/>
            </a:r>
            <a:endParaRPr sz="1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195" name="Google Shape;195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2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udendørs, vindue, fodtøj, tøj&#10;&#10;Beskrivelsen er genereret automatisk" id="201" name="Google Shape;201;p12"/>
          <p:cNvPicPr preferRelativeResize="0"/>
          <p:nvPr>
            <p:ph idx="2" type="pic"/>
          </p:nvPr>
        </p:nvPicPr>
        <p:blipFill rotWithShape="1">
          <a:blip r:embed="rId4">
            <a:alphaModFix/>
          </a:blip>
          <a:srcRect b="0" l="7909" r="1278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02" name="Google Shape;202;p12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2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KU LIGHTHOUSE</a:t>
            </a:r>
            <a:endParaRPr/>
          </a:p>
        </p:txBody>
      </p:sp>
      <p:sp>
        <p:nvSpPr>
          <p:cNvPr id="204" name="Google Shape;204;p12"/>
          <p:cNvSpPr txBox="1"/>
          <p:nvPr>
            <p:ph idx="1" type="body"/>
          </p:nvPr>
        </p:nvSpPr>
        <p:spPr>
          <a:xfrm>
            <a:off x="838200" y="2053200"/>
            <a:ext cx="41319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flere projekter er der behov for dygtige håndværkere - ikke kun til opførsel af selve bygningen men også til interiør af genbrugsmaterialer. </a:t>
            </a:r>
            <a:endParaRPr>
              <a:solidFill>
                <a:schemeClr val="accent3"/>
              </a:solidFill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Københavns Universitets “Lighthouse” fik møbelsnedker Jim Gram til opgave at indrette uden at købe nye materialer.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Se, hvordan han løste opgaven </a:t>
            </a:r>
            <a:r>
              <a:rPr b="1" lang="en-US" u="sng">
                <a:solidFill>
                  <a:srgbClr val="3E885B"/>
                </a:solidFill>
                <a:latin typeface="Helvetica Neue"/>
                <a:ea typeface="Helvetica Neue"/>
                <a:cs typeface="Helvetica Neue"/>
                <a:sym typeface="Helvetica Neue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</a:t>
            </a:r>
            <a:r>
              <a:rPr b="1" lang="en-US" u="sng">
                <a:solidFill>
                  <a:srgbClr val="3E885B"/>
                </a:solidFill>
                <a:latin typeface="Helvetica Neue"/>
                <a:ea typeface="Helvetica Neue"/>
                <a:cs typeface="Helvetica Neue"/>
                <a:sym typeface="Helvetica Neue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  <a:extLst>
                  <a:ext uri="http://customooxmlschemas.google.com/">
                    <go:slidesCustomData xmlns:go="http://customooxmlschemas.google.com/" textRoundtripDataId="5"/>
                  </a:ext>
                </a:extLst>
              </a:rPr>
              <a:t>er</a:t>
            </a:r>
            <a:endParaRPr b="1">
              <a:solidFill>
                <a:srgbClr val="3E885B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700"/>
              <a:buNone/>
            </a:pPr>
            <a:br>
              <a:rPr lang="en-US" sz="1700"/>
            </a:b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05" name="Google Shape;205;p1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3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indendørs, menneske, person&#10;&#10;Beskrivelsen er genereret automatisk" id="211" name="Google Shape;211;p13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0344" r="10343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3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3" name="Google Shape;213;p13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OPFØLGNING</a:t>
            </a:r>
            <a:endParaRPr sz="25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14" name="Google Shape;214;p13"/>
          <p:cNvSpPr txBox="1"/>
          <p:nvPr>
            <p:ph idx="1" type="body"/>
          </p:nvPr>
        </p:nvSpPr>
        <p:spPr>
          <a:xfrm>
            <a:off x="838200" y="1785471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342900" lvl="0" marL="3429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dag skal I udveksle information fra logbøger og sammenligne materialer.</a:t>
            </a: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42900" lvl="0" marL="3429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Tænk over hvordan jeres “bank” spiller sammen med andres - hvad vil man kunne bygge?</a:t>
            </a: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42900" lvl="0" marL="3429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Er der en overvægt af en form for materialer og for lidt af nogle andre?</a:t>
            </a: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342900" lvl="0" marL="34290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400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Hvad er mulighederne og begrænsningerne?</a:t>
            </a:r>
            <a:endParaRPr/>
          </a:p>
          <a:p>
            <a:pPr indent="-10795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900"/>
              <a:buFont typeface="Arial"/>
              <a:buNone/>
            </a:pPr>
            <a:r>
              <a:t/>
            </a:r>
            <a:endParaRPr sz="1900"/>
          </a:p>
        </p:txBody>
      </p:sp>
      <p:pic>
        <p:nvPicPr>
          <p:cNvPr descr="Et billede, der indeholder Grafik, Font/skrifttype, tekst, grafisk design&#10;&#10;Beskrivelsen er genereret automatisk" id="215" name="Google Shape;21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4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Skraldecontainer, bygning, person&#10;&#10;Beskrivelsen er genereret automatisk" id="221" name="Google Shape;221;p14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0" r="6237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14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4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5. MASSER AF SKRALD TIL RÅDIGHED</a:t>
            </a:r>
            <a:endParaRPr/>
          </a:p>
        </p:txBody>
      </p:sp>
      <p:sp>
        <p:nvSpPr>
          <p:cNvPr id="224" name="Google Shape;224;p14"/>
          <p:cNvSpPr txBox="1"/>
          <p:nvPr>
            <p:ph idx="1" type="body"/>
          </p:nvPr>
        </p:nvSpPr>
        <p:spPr>
          <a:xfrm>
            <a:off x="838200" y="2022309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228600" lvl="0" marL="28575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specielle i casen med B fra Indien er, at han bruger ganske almindeligt husholdningsaffald. </a:t>
            </a:r>
            <a:endParaRPr>
              <a:solidFill>
                <a:schemeClr val="accent3"/>
              </a:solidFill>
            </a:endParaRPr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er ting, man finder de fleste hjem - som flasker, emballage fra mad og gamle videobånd. </a:t>
            </a:r>
            <a:endParaRPr/>
          </a:p>
          <a:p>
            <a:pPr indent="-22860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Font typeface="Arial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Han viser, at det også kan give mening at genbruge affald på mikroniveau.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Herhjemme inddeler vi husholdningsaffald i 10 sorterings-grupper.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14285"/>
              <a:buNone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Hvor mange kan du nævne?</a:t>
            </a:r>
            <a:br>
              <a:rPr lang="en-US" sz="1400"/>
            </a:b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25" name="Google Shape;225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14"/>
          <p:cNvSpPr txBox="1"/>
          <p:nvPr/>
        </p:nvSpPr>
        <p:spPr>
          <a:xfrm>
            <a:off x="7355359" y="6371968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2020 - Source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5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fodtøj, person, maskine&#10;&#10;Beskrivelsen er genereret automatisk" id="232" name="Google Shape;232;p15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1186" r="5050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15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15"/>
          <p:cNvSpPr txBox="1"/>
          <p:nvPr>
            <p:ph type="title"/>
          </p:nvPr>
        </p:nvSpPr>
        <p:spPr>
          <a:xfrm>
            <a:off x="838200" y="365125"/>
            <a:ext cx="3822300" cy="189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 10 SORTERINGS-GRUPPER</a:t>
            </a:r>
            <a:endParaRPr sz="3100"/>
          </a:p>
        </p:txBody>
      </p:sp>
      <p:sp>
        <p:nvSpPr>
          <p:cNvPr id="235" name="Google Shape;235;p15"/>
          <p:cNvSpPr txBox="1"/>
          <p:nvPr>
            <p:ph idx="1" type="body"/>
          </p:nvPr>
        </p:nvSpPr>
        <p:spPr>
          <a:xfrm>
            <a:off x="838200" y="2357801"/>
            <a:ext cx="3822300" cy="374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28600" lvl="0" marL="2857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Plast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Mad- og drikke kartoner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Metal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Papir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Glas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Pap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Mad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Restaffald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Farligt affald 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28600" lvl="0" marL="2857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Arial"/>
              <a:buChar char="•"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Tekstiler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10160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36" name="Google Shape;236;p15"/>
          <p:cNvSpPr txBox="1"/>
          <p:nvPr/>
        </p:nvSpPr>
        <p:spPr>
          <a:xfrm>
            <a:off x="7211701" y="1711842"/>
            <a:ext cx="4716000" cy="2862900"/>
          </a:xfrm>
          <a:prstGeom prst="rect">
            <a:avLst/>
          </a:prstGeom>
          <a:noFill/>
          <a:ln cap="flat" cmpd="sng" w="952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Større virksomheder og producenter skiller sig desuden af med større - og meget brugbart - bygge- og anlægsaffald.</a:t>
            </a:r>
            <a:endParaRPr sz="1800">
              <a:solidFill>
                <a:srgbClr val="00000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 </a:t>
            </a:r>
            <a:br>
              <a:rPr lang="en-US" sz="180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Det kan være alt fra </a:t>
            </a:r>
            <a:r>
              <a:rPr b="1"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asfalt og beton</a:t>
            </a: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over </a:t>
            </a:r>
            <a:r>
              <a:rPr b="1"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ledninger</a:t>
            </a: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til </a:t>
            </a:r>
            <a:r>
              <a:rPr b="1"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jern og fliser</a:t>
            </a:r>
            <a:r>
              <a:rPr lang="en-US" sz="1800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der er blevet afmonteret.</a:t>
            </a:r>
            <a:endParaRPr sz="180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37" name="Google Shape;237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15"/>
          <p:cNvSpPr txBox="1"/>
          <p:nvPr/>
        </p:nvSpPr>
        <p:spPr>
          <a:xfrm>
            <a:off x="7559749" y="6372447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2020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6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jord, udendørs, fodtøj&#10;&#10;Beskrivelsen er genereret automatisk" id="244" name="Google Shape;244;p16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0" r="6237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45" name="Google Shape;245;p16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p16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PRÆSENTATION AF</a:t>
            </a:r>
            <a:b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MATERIALEBANKER</a:t>
            </a:r>
            <a:endParaRPr/>
          </a:p>
        </p:txBody>
      </p:sp>
      <p:sp>
        <p:nvSpPr>
          <p:cNvPr id="247" name="Google Shape;247;p16"/>
          <p:cNvSpPr txBox="1"/>
          <p:nvPr>
            <p:ph idx="1" type="body"/>
          </p:nvPr>
        </p:nvSpPr>
        <p:spPr>
          <a:xfrm>
            <a:off x="838200" y="2176769"/>
            <a:ext cx="3822189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Nu skal I holde </a:t>
            </a: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små fem minutters oplæg for klassen om jeres materialebank.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t/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600"/>
              <a:buNone/>
            </a:pPr>
            <a: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Husk at dele viden fra jeres logbøger og ideer til, hvordan de forskellige materialer kan enten direkte genbruges, forberedes til genbrug eller genanvendes.</a:t>
            </a:r>
            <a:br>
              <a:rPr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48" name="Google Shape;248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16"/>
          <p:cNvSpPr txBox="1"/>
          <p:nvPr/>
        </p:nvSpPr>
        <p:spPr>
          <a:xfrm>
            <a:off x="7355359" y="6371968"/>
            <a:ext cx="2743200" cy="2154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">
                <a:solidFill>
                  <a:srgbClr val="FFFFFF"/>
                </a:solidFill>
                <a:latin typeface="Crimson Text"/>
                <a:ea typeface="Crimson Text"/>
                <a:cs typeface="Crimson Text"/>
                <a:sym typeface="Crimson Text"/>
              </a:rPr>
              <a:t>Foto: © European Union 2020 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7"/>
          <p:cNvSpPr/>
          <p:nvPr/>
        </p:nvSpPr>
        <p:spPr>
          <a:xfrm>
            <a:off x="3049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Et billede, der indeholder tøj, indendørs, mur, person&#10;&#10;Beskrivelsen er genereret automatisk" id="255" name="Google Shape;255;p17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775" r="15913" t="0"/>
          <a:stretch/>
        </p:blipFill>
        <p:spPr>
          <a:xfrm>
            <a:off x="2522356" y="10"/>
            <a:ext cx="9669642" cy="685799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17"/>
          <p:cNvSpPr/>
          <p:nvPr/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9000">
                <a:srgbClr val="FFFFFF">
                  <a:alpha val="37647"/>
                </a:srgbClr>
              </a:gs>
              <a:gs pos="35000">
                <a:srgbClr val="FFFFFF">
                  <a:alpha val="76862"/>
                </a:srgbClr>
              </a:gs>
              <a:gs pos="48000">
                <a:schemeClr val="lt1"/>
              </a:gs>
              <a:gs pos="100000">
                <a:schemeClr val="lt1"/>
              </a:gs>
            </a:gsLst>
            <a:lin ang="10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17"/>
          <p:cNvSpPr txBox="1"/>
          <p:nvPr>
            <p:ph type="title"/>
          </p:nvPr>
        </p:nvSpPr>
        <p:spPr>
          <a:xfrm>
            <a:off x="838200" y="365125"/>
            <a:ext cx="3822189" cy="18999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2500"/>
              <a:buFont typeface="Helvetica Neue"/>
              <a:buNone/>
            </a:pPr>
            <a:r>
              <a:rPr b="1" lang="en-US" sz="25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OPSUMMERING</a:t>
            </a:r>
            <a:endParaRPr/>
          </a:p>
        </p:txBody>
      </p:sp>
      <p:sp>
        <p:nvSpPr>
          <p:cNvPr id="258" name="Google Shape;258;p17"/>
          <p:cNvSpPr txBox="1"/>
          <p:nvPr>
            <p:ph idx="1" type="body"/>
          </p:nvPr>
        </p:nvSpPr>
        <p:spPr>
          <a:xfrm>
            <a:off x="838200" y="1898742"/>
            <a:ext cx="4409134" cy="3742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Baseret på det her forløb, hvordan vil I kunne:</a:t>
            </a:r>
            <a:endParaRPr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-28575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Hjælpe med at genbruge husholdningsartikler på kreative måder?</a:t>
            </a:r>
            <a:endParaRPr/>
          </a:p>
          <a:p>
            <a:pPr indent="-28575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Indføre materialebanker mere ude på arbejdspladserne?</a:t>
            </a:r>
            <a:endParaRPr/>
          </a:p>
          <a:p>
            <a:pPr indent="-28575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Inspirere både kunder og chefer til at bruge “affald” i byggeriet?</a:t>
            </a:r>
            <a:endParaRPr/>
          </a:p>
          <a:p>
            <a:pPr indent="-285750" lvl="0" marL="28575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Char char="•"/>
            </a:pPr>
            <a: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Undgå at brugbare ting bliver brændt af eller deponeret på lossepladsen?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accent3"/>
              </a:buClr>
              <a:buSzPct val="100000"/>
              <a:buNone/>
            </a:pPr>
            <a:r>
              <a:rPr b="1" lang="en-US" sz="18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Diskutér i grupper eller inkludér i jeres endelige præsentation</a:t>
            </a:r>
            <a:r>
              <a:rPr b="1" lang="en-US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</a:t>
            </a:r>
            <a:br>
              <a:rPr lang="en-US" sz="1400">
                <a:solidFill>
                  <a:schemeClr val="accent3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1400">
              <a:solidFill>
                <a:schemeClr val="accent3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59" name="Google Shape;259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302789" y="6100572"/>
            <a:ext cx="1884406" cy="7549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2ce31a0c097_0_0"/>
          <p:cNvSpPr txBox="1"/>
          <p:nvPr>
            <p:ph type="title"/>
          </p:nvPr>
        </p:nvSpPr>
        <p:spPr>
          <a:xfrm>
            <a:off x="839788" y="457200"/>
            <a:ext cx="3932100" cy="1600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g2ce31a0c097_0_0"/>
          <p:cNvSpPr/>
          <p:nvPr>
            <p:ph idx="2" type="pic"/>
          </p:nvPr>
        </p:nvSpPr>
        <p:spPr>
          <a:xfrm>
            <a:off x="5183188" y="987425"/>
            <a:ext cx="6172200" cy="4873500"/>
          </a:xfrm>
          <a:prstGeom prst="rect">
            <a:avLst/>
          </a:prstGeom>
        </p:spPr>
      </p:sp>
      <p:sp>
        <p:nvSpPr>
          <p:cNvPr id="266" name="Google Shape;266;g2ce31a0c097_0_0"/>
          <p:cNvSpPr txBox="1"/>
          <p:nvPr>
            <p:ph idx="1" type="body"/>
          </p:nvPr>
        </p:nvSpPr>
        <p:spPr>
          <a:xfrm>
            <a:off x="839788" y="2057400"/>
            <a:ext cx="3932100" cy="38115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g2ce31a0c097_0_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g2ce31a0c097_0_0"/>
          <p:cNvSpPr txBox="1"/>
          <p:nvPr/>
        </p:nvSpPr>
        <p:spPr>
          <a:xfrm>
            <a:off x="841248" y="334644"/>
            <a:ext cx="10509600" cy="1077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Credits</a:t>
            </a:r>
            <a:endParaRPr sz="2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269" name="Google Shape;269;g2ce31a0c097_0_0"/>
          <p:cNvSpPr/>
          <p:nvPr/>
        </p:nvSpPr>
        <p:spPr>
          <a:xfrm>
            <a:off x="842772" y="0"/>
            <a:ext cx="10506600" cy="191400"/>
          </a:xfrm>
          <a:prstGeom prst="rect">
            <a:avLst/>
          </a:prstGeom>
          <a:solidFill>
            <a:srgbClr val="196B24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g2ce31a0c097_0_0"/>
          <p:cNvSpPr/>
          <p:nvPr/>
        </p:nvSpPr>
        <p:spPr>
          <a:xfrm>
            <a:off x="5183188" y="987425"/>
            <a:ext cx="6172200" cy="487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g2ce31a0c097_0_0"/>
          <p:cNvSpPr/>
          <p:nvPr/>
        </p:nvSpPr>
        <p:spPr>
          <a:xfrm>
            <a:off x="3901900" y="2177509"/>
            <a:ext cx="4520700" cy="367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Projektet har modtaget økonomisk støtte fra </a:t>
            </a:r>
            <a:endParaRPr b="0" i="0" sz="1400" u="none" cap="none" strike="noStrike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Udenrigsministerie</a:t>
            </a:r>
            <a:r>
              <a:rPr b="0" i="0" lang="en-US" sz="1400" u="none" cap="none" strike="noStrike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  <a:extLst>
                  <a:ext uri="http://customooxmlschemas.google.com/">
                    <go:slidesCustomData xmlns:go="http://customooxmlschemas.google.com/" textRoundtripDataId="6"/>
                  </a:ext>
                </a:extLst>
              </a:rPr>
              <a:t>ts engag</a:t>
            </a:r>
            <a:r>
              <a:rPr b="0" i="0" lang="en-US" sz="1400" u="none" cap="none" strike="noStrike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ementspulje, </a:t>
            </a:r>
            <a:endParaRPr b="0" i="0" sz="1400" u="none" cap="none" strike="noStrike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0" i="0" lang="en-US" sz="1400" u="none" cap="none" strike="noStrike">
                <a:solidFill>
                  <a:srgbClr val="196B24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faciliteret af CISU – Civilsamfund i Udvikling.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196B24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descr="Et billede, der indeholder Grafik, Font/skrifttype, tekst, grafisk design&#10;&#10;Beskrivelsen er genereret automatisk" id="272" name="Google Shape;272;g2ce31a0c097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1749" y="5940966"/>
            <a:ext cx="1619680" cy="66751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kstra møde 15. juni 2022: Bliv uddannelsespartner og kom helt tæt på  fremtidens medarbejdere - Vi Samler" id="273" name="Google Shape;273;g2ce31a0c097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45621" y="6222102"/>
            <a:ext cx="1933306" cy="32684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tekst, Font/skrifttype, skærmbillede, grafisk design&#10;&#10;Beskrivelsen er genereret automatisk" id="274" name="Google Shape;274;g2ce31a0c097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59922" y="4076832"/>
            <a:ext cx="3794834" cy="88203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Font/skrifttype, Grafik, grafisk design, tekst&#10;&#10;Beskrivelsen er genereret automatisk" id="275" name="Google Shape;275;g2ce31a0c097_0_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06300" y="4214268"/>
            <a:ext cx="3075420" cy="60163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Et billede, der indeholder Grafik, grafisk design, Font/skrifttype, symbol&#10;&#10;Beskrivelsen er genereret automatisk" id="276" name="Google Shape;276;g2ce31a0c097_0_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756054" y="5940386"/>
            <a:ext cx="694073" cy="6077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Kontortema">
  <a:themeElements>
    <a:clrScheme name="Offic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2024-04-19T12:19:00Z</dcterms:created>
</cp:coreProperties>
</file>